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75"/>
  </p:notesMasterIdLst>
  <p:handoutMasterIdLst>
    <p:handoutMasterId r:id="rId76"/>
  </p:handoutMasterIdLst>
  <p:sldIdLst>
    <p:sldId id="542" r:id="rId2"/>
    <p:sldId id="544" r:id="rId3"/>
    <p:sldId id="468" r:id="rId4"/>
    <p:sldId id="469" r:id="rId5"/>
    <p:sldId id="470" r:id="rId6"/>
    <p:sldId id="471" r:id="rId7"/>
    <p:sldId id="472" r:id="rId8"/>
    <p:sldId id="473" r:id="rId9"/>
    <p:sldId id="474" r:id="rId10"/>
    <p:sldId id="475" r:id="rId11"/>
    <p:sldId id="476" r:id="rId12"/>
    <p:sldId id="477" r:id="rId13"/>
    <p:sldId id="478" r:id="rId14"/>
    <p:sldId id="479" r:id="rId15"/>
    <p:sldId id="480" r:id="rId16"/>
    <p:sldId id="481"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494" r:id="rId30"/>
    <p:sldId id="495" r:id="rId31"/>
    <p:sldId id="496" r:id="rId32"/>
    <p:sldId id="497" r:id="rId33"/>
    <p:sldId id="498" r:id="rId34"/>
    <p:sldId id="499" r:id="rId35"/>
    <p:sldId id="500" r:id="rId36"/>
    <p:sldId id="501" r:id="rId37"/>
    <p:sldId id="502" r:id="rId38"/>
    <p:sldId id="503" r:id="rId39"/>
    <p:sldId id="504" r:id="rId40"/>
    <p:sldId id="505" r:id="rId41"/>
    <p:sldId id="506" r:id="rId42"/>
    <p:sldId id="507" r:id="rId43"/>
    <p:sldId id="508" r:id="rId44"/>
    <p:sldId id="509" r:id="rId45"/>
    <p:sldId id="510" r:id="rId46"/>
    <p:sldId id="511" r:id="rId47"/>
    <p:sldId id="512" r:id="rId48"/>
    <p:sldId id="535" r:id="rId49"/>
    <p:sldId id="513" r:id="rId50"/>
    <p:sldId id="514" r:id="rId51"/>
    <p:sldId id="515" r:id="rId52"/>
    <p:sldId id="516" r:id="rId53"/>
    <p:sldId id="517" r:id="rId54"/>
    <p:sldId id="519" r:id="rId55"/>
    <p:sldId id="520" r:id="rId56"/>
    <p:sldId id="521" r:id="rId57"/>
    <p:sldId id="522" r:id="rId58"/>
    <p:sldId id="524" r:id="rId59"/>
    <p:sldId id="532" r:id="rId60"/>
    <p:sldId id="525" r:id="rId61"/>
    <p:sldId id="526" r:id="rId62"/>
    <p:sldId id="527" r:id="rId63"/>
    <p:sldId id="533" r:id="rId64"/>
    <p:sldId id="528" r:id="rId65"/>
    <p:sldId id="529" r:id="rId66"/>
    <p:sldId id="531" r:id="rId67"/>
    <p:sldId id="534" r:id="rId68"/>
    <p:sldId id="536" r:id="rId69"/>
    <p:sldId id="537" r:id="rId70"/>
    <p:sldId id="540" r:id="rId71"/>
    <p:sldId id="538" r:id="rId72"/>
    <p:sldId id="541" r:id="rId73"/>
    <p:sldId id="539" r:id="rId74"/>
  </p:sldIdLst>
  <p:sldSz cx="9144000" cy="6858000" type="screen4x3"/>
  <p:notesSz cx="6881813" cy="9296400"/>
  <p:embeddedFontLst>
    <p:embeddedFont>
      <p:font typeface="Open Sans" panose="020B0604020202020204" charset="0"/>
      <p:regular r:id="rId77"/>
      <p:bold r:id="rId78"/>
      <p:italic r:id="rId79"/>
      <p:boldItalic r:id="rId80"/>
    </p:embeddedFont>
    <p:embeddedFont>
      <p:font typeface="Cambria Math" panose="02040503050406030204" pitchFamily="18" charset="0"/>
      <p:regular r:id="rId81"/>
    </p:embeddedFont>
    <p:embeddedFont>
      <p:font typeface="NSimSun" panose="02010609030101010101" pitchFamily="49" charset="-122"/>
      <p:regular r:id="rId82"/>
    </p:embeddedFont>
  </p:embeddedFontLst>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542"/>
            <p14:sldId id="544"/>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35"/>
            <p14:sldId id="513"/>
            <p14:sldId id="514"/>
            <p14:sldId id="515"/>
            <p14:sldId id="516"/>
            <p14:sldId id="517"/>
            <p14:sldId id="519"/>
            <p14:sldId id="520"/>
            <p14:sldId id="521"/>
            <p14:sldId id="522"/>
            <p14:sldId id="524"/>
            <p14:sldId id="532"/>
            <p14:sldId id="525"/>
            <p14:sldId id="526"/>
            <p14:sldId id="527"/>
            <p14:sldId id="533"/>
            <p14:sldId id="528"/>
            <p14:sldId id="529"/>
            <p14:sldId id="531"/>
            <p14:sldId id="534"/>
            <p14:sldId id="536"/>
            <p14:sldId id="537"/>
            <p14:sldId id="540"/>
            <p14:sldId id="538"/>
            <p14:sldId id="541"/>
            <p14:sldId id="53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3F3"/>
    <a:srgbClr val="B0634B"/>
    <a:srgbClr val="00ABEC"/>
    <a:srgbClr val="E20000"/>
    <a:srgbClr val="3A764D"/>
    <a:srgbClr val="F4F4F4"/>
    <a:srgbClr val="FBFBFB"/>
    <a:srgbClr val="100F04"/>
    <a:srgbClr val="CFCFCF"/>
    <a:srgbClr val="110F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6410" autoAdjust="0"/>
  </p:normalViewPr>
  <p:slideViewPr>
    <p:cSldViewPr>
      <p:cViewPr varScale="1">
        <p:scale>
          <a:sx n="79" d="100"/>
          <a:sy n="79" d="100"/>
        </p:scale>
        <p:origin x="944" y="40"/>
      </p:cViewPr>
      <p:guideLst>
        <p:guide orient="horz" pos="2160"/>
        <p:guide pos="2880"/>
      </p:guideLst>
    </p:cSldViewPr>
  </p:slideViewPr>
  <p:outlineViewPr>
    <p:cViewPr>
      <p:scale>
        <a:sx n="33" d="100"/>
        <a:sy n="33" d="100"/>
      </p:scale>
      <p:origin x="0" y="16398"/>
    </p:cViewPr>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4/23/2017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4/23/2017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news.bbc.co.uk/local/devon/hi/people_and_places/newsid_8738000/8738850.s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ea typeface="+mn-ea"/>
                <a:cs typeface="+mn-cs"/>
              </a:rPr>
              <a:t>@</a:t>
            </a:r>
            <a:r>
              <a:rPr lang="en-US" sz="1200" b="0" i="0" kern="1200" dirty="0" err="1">
                <a:solidFill>
                  <a:schemeClr val="tx1"/>
                </a:solidFill>
                <a:effectLst/>
                <a:ea typeface="+mn-ea"/>
                <a:cs typeface="+mn-cs"/>
              </a:rPr>
              <a:t>inproceedings</a:t>
            </a:r>
            <a:r>
              <a:rPr lang="en-US" sz="1200" b="0" i="0" kern="1200" dirty="0">
                <a:solidFill>
                  <a:schemeClr val="tx1"/>
                </a:solidFill>
                <a:effectLst/>
                <a:ea typeface="+mn-ea"/>
                <a:cs typeface="+mn-cs"/>
              </a:rPr>
              <a:t>{anagnostopoulos2008influence, title={Influence and correlation in social networks}, author={</a:t>
            </a:r>
            <a:r>
              <a:rPr lang="en-US" sz="1200" b="0" i="0" kern="1200" dirty="0" err="1">
                <a:solidFill>
                  <a:schemeClr val="tx1"/>
                </a:solidFill>
                <a:effectLst/>
                <a:ea typeface="+mn-ea"/>
                <a:cs typeface="+mn-cs"/>
              </a:rPr>
              <a:t>Anagnostopoulos</a:t>
            </a:r>
            <a:r>
              <a:rPr lang="en-US" sz="1200" b="0" i="0" kern="1200" dirty="0">
                <a:solidFill>
                  <a:schemeClr val="tx1"/>
                </a:solidFill>
                <a:effectLst/>
                <a:ea typeface="+mn-ea"/>
                <a:cs typeface="+mn-cs"/>
              </a:rPr>
              <a:t>, A. and Kumar, R. and </a:t>
            </a:r>
            <a:r>
              <a:rPr lang="en-US" sz="1200" b="0" i="0" kern="1200" dirty="0" err="1">
                <a:solidFill>
                  <a:schemeClr val="tx1"/>
                </a:solidFill>
                <a:effectLst/>
                <a:ea typeface="+mn-ea"/>
                <a:cs typeface="+mn-cs"/>
              </a:rPr>
              <a:t>Mahdian</a:t>
            </a:r>
            <a:r>
              <a:rPr lang="en-US" sz="1200" b="0" i="0" kern="1200" dirty="0">
                <a:solidFill>
                  <a:schemeClr val="tx1"/>
                </a:solidFill>
                <a:effectLst/>
                <a:ea typeface="+mn-ea"/>
                <a:cs typeface="+mn-cs"/>
              </a:rPr>
              <a:t>, M.}, </a:t>
            </a:r>
            <a:r>
              <a:rPr lang="en-US" sz="1200" b="0" i="0" kern="1200" dirty="0" err="1">
                <a:solidFill>
                  <a:schemeClr val="tx1"/>
                </a:solidFill>
                <a:effectLst/>
                <a:ea typeface="+mn-ea"/>
                <a:cs typeface="+mn-cs"/>
              </a:rPr>
              <a:t>booktitle</a:t>
            </a:r>
            <a:r>
              <a:rPr lang="en-US" sz="1200" b="0" i="0" kern="1200" dirty="0">
                <a:solidFill>
                  <a:schemeClr val="tx1"/>
                </a:solidFill>
                <a:effectLst/>
                <a:ea typeface="+mn-ea"/>
                <a:cs typeface="+mn-cs"/>
              </a:rPr>
              <a:t>={Proceeding of the 14th ACM SIGKDD international conference on Knowledge discovery and data mining}, pages={7--15}, year={2008}, organization={ACM}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a:t>
            </a:fld>
            <a:endParaRPr lang="en-US" dirty="0"/>
          </a:p>
        </p:txBody>
      </p:sp>
    </p:spTree>
    <p:extLst>
      <p:ext uri="{BB962C8B-B14F-4D97-AF65-F5344CB8AC3E}">
        <p14:creationId xmlns:p14="http://schemas.microsoft.com/office/powerpoint/2010/main" val="395851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ea typeface="+mn-ea"/>
                <a:cs typeface="+mn-cs"/>
              </a:rPr>
              <a:t>@</a:t>
            </a:r>
            <a:r>
              <a:rPr lang="en-US" sz="1200" b="0" i="0" kern="1200" dirty="0" err="1">
                <a:solidFill>
                  <a:schemeClr val="tx1"/>
                </a:solidFill>
                <a:effectLst/>
                <a:ea typeface="+mn-ea"/>
                <a:cs typeface="+mn-cs"/>
              </a:rPr>
              <a:t>inproceedings</a:t>
            </a:r>
            <a:r>
              <a:rPr lang="en-US" sz="1200" b="0" i="0" kern="1200" dirty="0">
                <a:solidFill>
                  <a:schemeClr val="tx1"/>
                </a:solidFill>
                <a:effectLst/>
                <a:ea typeface="+mn-ea"/>
                <a:cs typeface="+mn-cs"/>
              </a:rPr>
              <a:t>{anagnostopoulos2008influence, title={Influence and correlation in social networks}, author={</a:t>
            </a:r>
            <a:r>
              <a:rPr lang="en-US" sz="1200" b="0" i="0" kern="1200" dirty="0" err="1">
                <a:solidFill>
                  <a:schemeClr val="tx1"/>
                </a:solidFill>
                <a:effectLst/>
                <a:ea typeface="+mn-ea"/>
                <a:cs typeface="+mn-cs"/>
              </a:rPr>
              <a:t>Anagnostopoulos</a:t>
            </a:r>
            <a:r>
              <a:rPr lang="en-US" sz="1200" b="0" i="0" kern="1200" dirty="0">
                <a:solidFill>
                  <a:schemeClr val="tx1"/>
                </a:solidFill>
                <a:effectLst/>
                <a:ea typeface="+mn-ea"/>
                <a:cs typeface="+mn-cs"/>
              </a:rPr>
              <a:t>, A. and Kumar, R. and </a:t>
            </a:r>
            <a:r>
              <a:rPr lang="en-US" sz="1200" b="0" i="0" kern="1200" dirty="0" err="1">
                <a:solidFill>
                  <a:schemeClr val="tx1"/>
                </a:solidFill>
                <a:effectLst/>
                <a:ea typeface="+mn-ea"/>
                <a:cs typeface="+mn-cs"/>
              </a:rPr>
              <a:t>Mahdian</a:t>
            </a:r>
            <a:r>
              <a:rPr lang="en-US" sz="1200" b="0" i="0" kern="1200" dirty="0">
                <a:solidFill>
                  <a:schemeClr val="tx1"/>
                </a:solidFill>
                <a:effectLst/>
                <a:ea typeface="+mn-ea"/>
                <a:cs typeface="+mn-cs"/>
              </a:rPr>
              <a:t>, M.}, </a:t>
            </a:r>
            <a:r>
              <a:rPr lang="en-US" sz="1200" b="0" i="0" kern="1200" dirty="0" err="1">
                <a:solidFill>
                  <a:schemeClr val="tx1"/>
                </a:solidFill>
                <a:effectLst/>
                <a:ea typeface="+mn-ea"/>
                <a:cs typeface="+mn-cs"/>
              </a:rPr>
              <a:t>booktitle</a:t>
            </a:r>
            <a:r>
              <a:rPr lang="en-US" sz="1200" b="0" i="0" kern="1200" dirty="0">
                <a:solidFill>
                  <a:schemeClr val="tx1"/>
                </a:solidFill>
                <a:effectLst/>
                <a:ea typeface="+mn-ea"/>
                <a:cs typeface="+mn-cs"/>
              </a:rPr>
              <a:t>={Proceeding of the 14th ACM SIGKDD international conference on Knowledge discovery and data mining}, pages={7--15}, year={2008}, organization={ACM} }</a:t>
            </a:r>
          </a:p>
          <a:p>
            <a:endParaRPr lang="en-US" sz="1200" b="0" i="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63</a:t>
            </a:fld>
            <a:endParaRPr lang="en-US" dirty="0"/>
          </a:p>
        </p:txBody>
      </p:sp>
    </p:spTree>
    <p:extLst>
      <p:ext uri="{BB962C8B-B14F-4D97-AF65-F5344CB8AC3E}">
        <p14:creationId xmlns:p14="http://schemas.microsoft.com/office/powerpoint/2010/main" val="2574792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FBC273F-CD3F-41E5-BF8D-E3565C6890FC}" type="slidenum">
              <a:rPr lang="en-GB"/>
              <a:pPr/>
              <a:t>66</a:t>
            </a:fld>
            <a:endParaRPr lang="en-GB"/>
          </a:p>
        </p:txBody>
      </p:sp>
      <p:sp>
        <p:nvSpPr>
          <p:cNvPr id="67585" name="Rectangle 1"/>
          <p:cNvSpPr txBox="1">
            <a:spLocks noGrp="1" noRot="1" noChangeAspect="1" noChangeArrowheads="1"/>
          </p:cNvSpPr>
          <p:nvPr>
            <p:ph type="sldImg"/>
          </p:nvPr>
        </p:nvSpPr>
        <p:spPr bwMode="auto">
          <a:xfrm>
            <a:off x="1117600" y="696913"/>
            <a:ext cx="4646613" cy="348615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67586" name="Rectangle 2"/>
          <p:cNvSpPr txBox="1">
            <a:spLocks noGrp="1" noChangeArrowheads="1"/>
          </p:cNvSpPr>
          <p:nvPr>
            <p:ph type="body" idx="1"/>
          </p:nvPr>
        </p:nvSpPr>
        <p:spPr bwMode="auto">
          <a:xfrm>
            <a:off x="917575" y="4415790"/>
            <a:ext cx="5046663" cy="418338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7745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http://news.bbc.co.uk/local/devon/hi/people_and_places/newsid_8738000/8738850.stm</a:t>
            </a:r>
            <a:endParaRPr lang="en-US" dirty="0"/>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7</a:t>
            </a:fld>
            <a:endParaRPr lang="en-US" dirty="0"/>
          </a:p>
        </p:txBody>
      </p:sp>
    </p:spTree>
    <p:extLst>
      <p:ext uri="{BB962C8B-B14F-4D97-AF65-F5344CB8AC3E}">
        <p14:creationId xmlns:p14="http://schemas.microsoft.com/office/powerpoint/2010/main" val="3133717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 the max function in the denominator, </a:t>
            </a:r>
            <a:r>
              <a:rPr lang="en-US" dirty="0" err="1"/>
              <a:t>iif</a:t>
            </a:r>
            <a:r>
              <a:rPr lang="en-US" dirty="0"/>
              <a:t> there is an edge</a:t>
            </a:r>
            <a:r>
              <a:rPr lang="en-US" baseline="0" dirty="0"/>
              <a:t> between two nodes, their types are the same.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15</a:t>
            </a:fld>
            <a:endParaRPr lang="en-US" dirty="0"/>
          </a:p>
        </p:txBody>
      </p:sp>
    </p:spTree>
    <p:extLst>
      <p:ext uri="{BB962C8B-B14F-4D97-AF65-F5344CB8AC3E}">
        <p14:creationId xmlns:p14="http://schemas.microsoft.com/office/powerpoint/2010/main" val="1395953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\sigma = E(X-E(X))^2</a:t>
            </a:r>
          </a:p>
        </p:txBody>
      </p:sp>
      <p:sp>
        <p:nvSpPr>
          <p:cNvPr id="4" name="Slide Number Placeholder 3"/>
          <p:cNvSpPr>
            <a:spLocks noGrp="1"/>
          </p:cNvSpPr>
          <p:nvPr>
            <p:ph type="sldNum" sz="quarter" idx="10"/>
          </p:nvPr>
        </p:nvSpPr>
        <p:spPr/>
        <p:txBody>
          <a:bodyPr/>
          <a:lstStyle/>
          <a:p>
            <a:fld id="{08E3BB6A-C8C6-4CE1-B31D-D41FC741C6B0}" type="slidenum">
              <a:rPr lang="en-US" smtClean="0"/>
              <a:pPr/>
              <a:t>24</a:t>
            </a:fld>
            <a:endParaRPr lang="en-US" dirty="0"/>
          </a:p>
        </p:txBody>
      </p:sp>
    </p:spTree>
    <p:extLst>
      <p:ext uri="{BB962C8B-B14F-4D97-AF65-F5344CB8AC3E}">
        <p14:creationId xmlns:p14="http://schemas.microsoft.com/office/powerpoint/2010/main" val="1647066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a:r>
            <a:r>
              <a:rPr lang="en-US" dirty="0" err="1"/>
              <a:t>Indegree</a:t>
            </a:r>
            <a:r>
              <a:rPr lang="en-US" dirty="0"/>
              <a:t>  is the number (in-)links that point to the blog)</a:t>
            </a:r>
          </a:p>
        </p:txBody>
      </p:sp>
      <p:sp>
        <p:nvSpPr>
          <p:cNvPr id="4" name="Slide Number Placeholder 3"/>
          <p:cNvSpPr>
            <a:spLocks noGrp="1"/>
          </p:cNvSpPr>
          <p:nvPr>
            <p:ph type="sldNum" sz="quarter" idx="10"/>
          </p:nvPr>
        </p:nvSpPr>
        <p:spPr/>
        <p:txBody>
          <a:bodyPr/>
          <a:lstStyle/>
          <a:p>
            <a:fld id="{08E3BB6A-C8C6-4CE1-B31D-D41FC741C6B0}" type="slidenum">
              <a:rPr lang="en-US" smtClean="0"/>
              <a:pPr/>
              <a:t>33</a:t>
            </a:fld>
            <a:endParaRPr lang="en-US" dirty="0"/>
          </a:p>
        </p:txBody>
      </p:sp>
    </p:spTree>
    <p:extLst>
      <p:ext uri="{BB962C8B-B14F-4D97-AF65-F5344CB8AC3E}">
        <p14:creationId xmlns:p14="http://schemas.microsoft.com/office/powerpoint/2010/main" val="47435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Nitin</a:t>
            </a:r>
            <a:r>
              <a:rPr lang="en-US" baseline="0" dirty="0"/>
              <a:t> </a:t>
            </a:r>
            <a:r>
              <a:rPr lang="en-US" baseline="0" dirty="0" err="1"/>
              <a:t>Agarwal’s</a:t>
            </a:r>
            <a:r>
              <a:rPr lang="en-US" baseline="0" dirty="0"/>
              <a:t> WSDM2008 work</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34</a:t>
            </a:fld>
            <a:endParaRPr lang="en-US" dirty="0"/>
          </a:p>
        </p:txBody>
      </p:sp>
    </p:spTree>
    <p:extLst>
      <p:ext uri="{BB962C8B-B14F-4D97-AF65-F5344CB8AC3E}">
        <p14:creationId xmlns:p14="http://schemas.microsoft.com/office/powerpoint/2010/main" val="1618120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Indegrees</a:t>
            </a:r>
            <a:r>
              <a:rPr lang="en-US" dirty="0"/>
              <a:t> vs. mentions, mentions vs. </a:t>
            </a:r>
            <a:r>
              <a:rPr lang="en-US" dirty="0" err="1"/>
              <a:t>retweets</a:t>
            </a:r>
            <a:r>
              <a:rPr lang="en-US" dirty="0"/>
              <a:t>,</a:t>
            </a:r>
            <a:r>
              <a:rPr lang="en-US" baseline="0" dirty="0"/>
              <a:t> </a:t>
            </a:r>
            <a:r>
              <a:rPr lang="en-US" baseline="0" dirty="0" err="1"/>
              <a:t>retweets</a:t>
            </a:r>
            <a:r>
              <a:rPr lang="en-US" baseline="0" dirty="0"/>
              <a:t> vs. </a:t>
            </a:r>
            <a:r>
              <a:rPr lang="en-US" baseline="0" dirty="0" err="1"/>
              <a:t>indegrees</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41</a:t>
            </a:fld>
            <a:endParaRPr lang="en-US" dirty="0"/>
          </a:p>
        </p:txBody>
      </p:sp>
    </p:spTree>
    <p:extLst>
      <p:ext uri="{BB962C8B-B14F-4D97-AF65-F5344CB8AC3E}">
        <p14:creationId xmlns:p14="http://schemas.microsoft.com/office/powerpoint/2010/main" val="824778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err="1"/>
              <a:t>wikipedia</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56</a:t>
            </a:fld>
            <a:endParaRPr lang="en-US" dirty="0"/>
          </a:p>
        </p:txBody>
      </p:sp>
    </p:spTree>
    <p:extLst>
      <p:ext uri="{BB962C8B-B14F-4D97-AF65-F5344CB8AC3E}">
        <p14:creationId xmlns:p14="http://schemas.microsoft.com/office/powerpoint/2010/main" val="3733829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Influence and Correlation in Social Networks, </a:t>
            </a:r>
            <a:r>
              <a:rPr lang="en-US" sz="1200" b="1" dirty="0" err="1"/>
              <a:t>Anagnostopoulos</a:t>
            </a:r>
            <a:r>
              <a:rPr lang="en-US" sz="1200" b="1" dirty="0"/>
              <a:t> et. Al. KDD ‘08</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a:t>
            </a:r>
            <a:r>
              <a:rPr lang="en-US" sz="1200" b="0" i="0" kern="1200" dirty="0" err="1">
                <a:solidFill>
                  <a:schemeClr val="tx1"/>
                </a:solidFill>
                <a:effectLst/>
                <a:ea typeface="+mn-ea"/>
                <a:cs typeface="+mn-cs"/>
              </a:rPr>
              <a:t>inproceedings</a:t>
            </a:r>
            <a:r>
              <a:rPr lang="en-US" sz="1200" b="0" i="0" kern="1200" dirty="0">
                <a:solidFill>
                  <a:schemeClr val="tx1"/>
                </a:solidFill>
                <a:effectLst/>
                <a:ea typeface="+mn-ea"/>
                <a:cs typeface="+mn-cs"/>
              </a:rPr>
              <a:t>{anagnostopoulos2008influence, title={Influence and correlation in social networks}, author={</a:t>
            </a:r>
            <a:r>
              <a:rPr lang="en-US" sz="1200" b="0" i="0" kern="1200" dirty="0" err="1">
                <a:solidFill>
                  <a:schemeClr val="tx1"/>
                </a:solidFill>
                <a:effectLst/>
                <a:ea typeface="+mn-ea"/>
                <a:cs typeface="+mn-cs"/>
              </a:rPr>
              <a:t>Anagnostopoulos</a:t>
            </a:r>
            <a:r>
              <a:rPr lang="en-US" sz="1200" b="0" i="0" kern="1200" dirty="0">
                <a:solidFill>
                  <a:schemeClr val="tx1"/>
                </a:solidFill>
                <a:effectLst/>
                <a:ea typeface="+mn-ea"/>
                <a:cs typeface="+mn-cs"/>
              </a:rPr>
              <a:t>, A. and Kumar, R. and </a:t>
            </a:r>
            <a:r>
              <a:rPr lang="en-US" sz="1200" b="0" i="0" kern="1200" dirty="0" err="1">
                <a:solidFill>
                  <a:schemeClr val="tx1"/>
                </a:solidFill>
                <a:effectLst/>
                <a:ea typeface="+mn-ea"/>
                <a:cs typeface="+mn-cs"/>
              </a:rPr>
              <a:t>Mahdian</a:t>
            </a:r>
            <a:r>
              <a:rPr lang="en-US" sz="1200" b="0" i="0" kern="1200" dirty="0">
                <a:solidFill>
                  <a:schemeClr val="tx1"/>
                </a:solidFill>
                <a:effectLst/>
                <a:ea typeface="+mn-ea"/>
                <a:cs typeface="+mn-cs"/>
              </a:rPr>
              <a:t>, M.}, </a:t>
            </a:r>
            <a:r>
              <a:rPr lang="en-US" sz="1200" b="0" i="0" kern="1200" dirty="0" err="1">
                <a:solidFill>
                  <a:schemeClr val="tx1"/>
                </a:solidFill>
                <a:effectLst/>
                <a:ea typeface="+mn-ea"/>
                <a:cs typeface="+mn-cs"/>
              </a:rPr>
              <a:t>booktitle</a:t>
            </a:r>
            <a:r>
              <a:rPr lang="en-US" sz="1200" b="0" i="0" kern="1200" dirty="0">
                <a:solidFill>
                  <a:schemeClr val="tx1"/>
                </a:solidFill>
                <a:effectLst/>
                <a:ea typeface="+mn-ea"/>
                <a:cs typeface="+mn-cs"/>
              </a:rPr>
              <a:t>={Proceeding of the 14th ACM SIGKDD international conference on Knowledge discovery and data mining}, pages={7--15}, year={2008}, organization={ACM} }</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@article{aral2009distinguishing, title={Distinguishing influence-based contagion from homophily-driven diffusion in dynamic networks}, author={Aral, S. and </a:t>
            </a:r>
            <a:r>
              <a:rPr lang="en-US" sz="1200" b="0" i="0" kern="1200" dirty="0" err="1">
                <a:solidFill>
                  <a:schemeClr val="tx1"/>
                </a:solidFill>
                <a:effectLst/>
                <a:ea typeface="+mn-ea"/>
                <a:cs typeface="+mn-cs"/>
              </a:rPr>
              <a:t>Muchnik</a:t>
            </a:r>
            <a:r>
              <a:rPr lang="en-US" sz="1200" b="0" i="0" kern="1200" dirty="0">
                <a:solidFill>
                  <a:schemeClr val="tx1"/>
                </a:solidFill>
                <a:effectLst/>
                <a:ea typeface="+mn-ea"/>
                <a:cs typeface="+mn-cs"/>
              </a:rPr>
              <a:t>, L. and </a:t>
            </a:r>
            <a:r>
              <a:rPr lang="en-US" sz="1200" b="0" i="0" kern="1200" dirty="0" err="1">
                <a:solidFill>
                  <a:schemeClr val="tx1"/>
                </a:solidFill>
                <a:effectLst/>
                <a:ea typeface="+mn-ea"/>
                <a:cs typeface="+mn-cs"/>
              </a:rPr>
              <a:t>Sundararajan</a:t>
            </a:r>
            <a:r>
              <a:rPr lang="en-US" sz="1200" b="0" i="0" kern="1200" dirty="0">
                <a:solidFill>
                  <a:schemeClr val="tx1"/>
                </a:solidFill>
                <a:effectLst/>
                <a:ea typeface="+mn-ea"/>
                <a:cs typeface="+mn-cs"/>
              </a:rPr>
              <a:t>, A.}, journal={Proceedings of the National Academy of Sciences}, volume={106}, number={51}, pages={21544}, year={2009}, publisher={National </a:t>
            </a:r>
            <a:r>
              <a:rPr lang="en-US" sz="1200" b="0" i="0" kern="1200" dirty="0" err="1">
                <a:solidFill>
                  <a:schemeClr val="tx1"/>
                </a:solidFill>
                <a:effectLst/>
                <a:ea typeface="+mn-ea"/>
                <a:cs typeface="+mn-cs"/>
              </a:rPr>
              <a:t>Acad</a:t>
            </a:r>
            <a:r>
              <a:rPr lang="en-US" sz="1200" b="0" i="0" kern="1200" dirty="0">
                <a:solidFill>
                  <a:schemeClr val="tx1"/>
                </a:solidFill>
                <a:effectLst/>
                <a:ea typeface="+mn-ea"/>
                <a:cs typeface="+mn-cs"/>
              </a:rPr>
              <a:t> Sciences}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60</a:t>
            </a:fld>
            <a:endParaRPr lang="en-US" dirty="0"/>
          </a:p>
        </p:txBody>
      </p:sp>
    </p:spTree>
    <p:extLst>
      <p:ext uri="{BB962C8B-B14F-4D97-AF65-F5344CB8AC3E}">
        <p14:creationId xmlns:p14="http://schemas.microsoft.com/office/powerpoint/2010/main" val="2030632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Influence and </a:t>
              </a:r>
              <a:r>
                <a:rPr lang="en-US" sz="1400" b="1" i="1" cap="none" spc="0" baseline="0" dirty="0" err="1">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Homophily</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Rectangle 12"/>
          <p:cNvSpPr/>
          <p:nvPr userDrawn="1"/>
        </p:nvSpPr>
        <p:spPr>
          <a:xfrm>
            <a:off x="2133600" y="6553200"/>
            <a:ext cx="661516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9.xml"/><Relationship Id="rId7" Type="http://schemas.openxmlformats.org/officeDocument/2006/relationships/image" Target="../media/image2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25.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3.xml"/><Relationship Id="rId7" Type="http://schemas.openxmlformats.org/officeDocument/2006/relationships/image" Target="../media/image2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Layout" Target="../slideLayouts/slideLayout3.xml"/><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3.xml"/><Relationship Id="rId7" Type="http://schemas.openxmlformats.org/officeDocument/2006/relationships/image" Target="../media/image3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33.emf"/><Relationship Id="rId5" Type="http://schemas.openxmlformats.org/officeDocument/2006/relationships/image" Target="../media/image34.png"/><Relationship Id="rId4"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60.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jpe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76.png"/><Relationship Id="rId5" Type="http://schemas.openxmlformats.org/officeDocument/2006/relationships/image" Target="../media/image73.emf"/><Relationship Id="rId4" Type="http://schemas.openxmlformats.org/officeDocument/2006/relationships/image" Target="../media/image72.emf"/></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88.png"/><Relationship Id="rId5" Type="http://schemas.openxmlformats.org/officeDocument/2006/relationships/image" Target="../media/image87.emf"/><Relationship Id="rId4" Type="http://schemas.openxmlformats.org/officeDocument/2006/relationships/image" Target="../media/image86.emf"/></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1295400"/>
          </a:xfrm>
          <a:prstGeom prst="roundRect">
            <a:avLst/>
          </a:prstGeom>
        </p:spPr>
        <p:txBody>
          <a:bodyPr/>
          <a:lstStyle/>
          <a:p>
            <a:r>
              <a:rPr lang="en-US" dirty="0"/>
              <a:t>Influence and </a:t>
            </a:r>
            <a:r>
              <a:rPr lang="en-US" dirty="0" err="1"/>
              <a:t>Homophily</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665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a:p>
        </p:txBody>
      </p:sp>
      <p:sp>
        <p:nvSpPr>
          <p:cNvPr id="4" name="Title 3"/>
          <p:cNvSpPr>
            <a:spLocks noGrp="1"/>
          </p:cNvSpPr>
          <p:nvPr>
            <p:ph type="title"/>
          </p:nvPr>
        </p:nvSpPr>
        <p:spPr/>
        <p:txBody>
          <a:bodyPr/>
          <a:lstStyle/>
          <a:p>
            <a:r>
              <a:rPr lang="en-US" dirty="0"/>
              <a:t>Measuring Assortativity</a:t>
            </a:r>
          </a:p>
        </p:txBody>
      </p:sp>
    </p:spTree>
    <p:extLst>
      <p:ext uri="{BB962C8B-B14F-4D97-AF65-F5344CB8AC3E}">
        <p14:creationId xmlns:p14="http://schemas.microsoft.com/office/powerpoint/2010/main" val="68581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Assortativity: An Example</a:t>
            </a:r>
          </a:p>
        </p:txBody>
      </p:sp>
      <p:sp>
        <p:nvSpPr>
          <p:cNvPr id="3" name="Content Placeholder 2"/>
          <p:cNvSpPr>
            <a:spLocks noGrp="1"/>
          </p:cNvSpPr>
          <p:nvPr>
            <p:ph idx="1"/>
          </p:nvPr>
        </p:nvSpPr>
        <p:spPr>
          <a:xfrm>
            <a:off x="-1" y="1066800"/>
            <a:ext cx="5410201" cy="5318760"/>
          </a:xfrm>
        </p:spPr>
        <p:txBody>
          <a:bodyPr>
            <a:normAutofit/>
          </a:bodyPr>
          <a:lstStyle/>
          <a:p>
            <a:r>
              <a:rPr lang="en-US" dirty="0"/>
              <a:t>The friendship network in a US high school in 1994</a:t>
            </a:r>
          </a:p>
          <a:p>
            <a:endParaRPr lang="en-US" dirty="0"/>
          </a:p>
          <a:p>
            <a:r>
              <a:rPr lang="en-US" dirty="0"/>
              <a:t>Colors represent races,</a:t>
            </a:r>
            <a:endParaRPr lang="en-US" b="1" dirty="0">
              <a:solidFill>
                <a:srgbClr val="00B0F0"/>
              </a:solidFill>
            </a:endParaRPr>
          </a:p>
          <a:p>
            <a:pPr lvl="1"/>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White</a:t>
            </a:r>
            <a:r>
              <a:rPr lang="en-US" dirty="0"/>
              <a:t>: whites </a:t>
            </a:r>
          </a:p>
          <a:p>
            <a:pPr lvl="1"/>
            <a:r>
              <a:rPr lang="en-US" b="1" dirty="0">
                <a:solidFill>
                  <a:schemeClr val="tx1">
                    <a:lumMod val="50000"/>
                    <a:lumOff val="50000"/>
                  </a:schemeClr>
                </a:solidFill>
              </a:rPr>
              <a:t>Grey</a:t>
            </a:r>
            <a:r>
              <a:rPr lang="en-US" dirty="0"/>
              <a:t>: blacks</a:t>
            </a:r>
          </a:p>
          <a:p>
            <a:pPr lvl="1"/>
            <a:r>
              <a:rPr lang="en-US" b="1" dirty="0">
                <a:solidFill>
                  <a:schemeClr val="bg1">
                    <a:lumMod val="65000"/>
                  </a:schemeClr>
                </a:solidFill>
              </a:rPr>
              <a:t>Light Grey</a:t>
            </a:r>
            <a:r>
              <a:rPr lang="en-US" dirty="0"/>
              <a:t>: </a:t>
            </a:r>
            <a:r>
              <a:rPr lang="en-US" dirty="0" err="1"/>
              <a:t>hispanics</a:t>
            </a:r>
            <a:endParaRPr lang="en-US" dirty="0"/>
          </a:p>
          <a:p>
            <a:pPr lvl="1"/>
            <a:r>
              <a:rPr lang="en-US" b="1" dirty="0"/>
              <a:t>Black</a:t>
            </a:r>
            <a:r>
              <a:rPr lang="en-US" dirty="0"/>
              <a:t>: others</a:t>
            </a:r>
          </a:p>
          <a:p>
            <a:endParaRPr lang="en-US" dirty="0"/>
          </a:p>
          <a:p>
            <a:r>
              <a:rPr lang="en-US" dirty="0"/>
              <a:t>High assortativity between individuals of the same race</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rot="16200000">
            <a:off x="4290710" y="2071474"/>
            <a:ext cx="5548391" cy="3309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4506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Assortativity for </a:t>
            </a:r>
            <a:r>
              <a:rPr lang="en-US" dirty="0">
                <a:solidFill>
                  <a:srgbClr val="FFFF00"/>
                </a:solidFill>
              </a:rPr>
              <a:t>Nominal</a:t>
            </a:r>
            <a:r>
              <a:rPr lang="en-US" dirty="0"/>
              <a:t> Attributes</a:t>
            </a:r>
          </a:p>
        </p:txBody>
      </p:sp>
      <p:sp>
        <p:nvSpPr>
          <p:cNvPr id="3" name="Content Placeholder 2"/>
          <p:cNvSpPr>
            <a:spLocks noGrp="1"/>
          </p:cNvSpPr>
          <p:nvPr>
            <p:ph idx="1"/>
          </p:nvPr>
        </p:nvSpPr>
        <p:spPr>
          <a:xfrm>
            <a:off x="0" y="1005840"/>
            <a:ext cx="8915400" cy="5318760"/>
          </a:xfrm>
        </p:spPr>
        <p:txBody>
          <a:bodyPr>
            <a:normAutofit/>
          </a:bodyPr>
          <a:lstStyle/>
          <a:p>
            <a:r>
              <a:rPr lang="en-US" dirty="0"/>
              <a:t>Assume </a:t>
            </a:r>
            <a:r>
              <a:rPr lang="en-US" b="1" dirty="0"/>
              <a:t>nominal</a:t>
            </a:r>
            <a:r>
              <a:rPr lang="en-US" dirty="0"/>
              <a:t> attributes are assigned to nodes</a:t>
            </a:r>
          </a:p>
          <a:p>
            <a:pPr lvl="1"/>
            <a:r>
              <a:rPr lang="en-US" dirty="0"/>
              <a:t>Example: race</a:t>
            </a:r>
          </a:p>
          <a:p>
            <a:endParaRPr lang="en-US" dirty="0"/>
          </a:p>
          <a:p>
            <a:r>
              <a:rPr lang="en-US" dirty="0"/>
              <a:t>Edges between nodes of the same type can be used to measure </a:t>
            </a:r>
            <a:r>
              <a:rPr lang="en-US" dirty="0" err="1"/>
              <a:t>assortativity</a:t>
            </a:r>
            <a:r>
              <a:rPr lang="en-US" dirty="0"/>
              <a:t> of the network</a:t>
            </a:r>
          </a:p>
          <a:p>
            <a:pPr lvl="1"/>
            <a:r>
              <a:rPr lang="en-US" dirty="0"/>
              <a:t>Same type = nodes that share an attribute value</a:t>
            </a:r>
          </a:p>
          <a:p>
            <a:pPr lvl="1"/>
            <a:r>
              <a:rPr lang="en-US" dirty="0"/>
              <a:t>Node attributes could be nationality, race, sex, etc. </a:t>
            </a:r>
          </a:p>
          <a:p>
            <a:endParaRPr lang="en-US" dirty="0"/>
          </a:p>
        </p:txBody>
      </p:sp>
      <p:pic>
        <p:nvPicPr>
          <p:cNvPr id="2050"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4419600"/>
            <a:ext cx="6858000" cy="1061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1391115" y="5105400"/>
            <a:ext cx="3404591" cy="750332"/>
            <a:chOff x="1391115" y="5105400"/>
            <a:chExt cx="3404591" cy="750332"/>
          </a:xfrm>
        </p:grpSpPr>
        <mc:AlternateContent xmlns:mc="http://schemas.openxmlformats.org/markup-compatibility/2006" xmlns:a14="http://schemas.microsoft.com/office/drawing/2010/main">
          <mc:Choice Requires="a14">
            <p:sp>
              <p:nvSpPr>
                <p:cNvPr id="5" name="Rectangle 4"/>
                <p:cNvSpPr/>
                <p:nvPr/>
              </p:nvSpPr>
              <p:spPr>
                <a:xfrm>
                  <a:off x="1391115" y="5486400"/>
                  <a:ext cx="3404591" cy="369332"/>
                </a:xfrm>
                <a:prstGeom prst="rect">
                  <a:avLst/>
                </a:prstGeom>
              </p:spPr>
              <p:txBody>
                <a:bodyPr wrap="square">
                  <a:spAutoFit/>
                </a:bodyPr>
                <a:lstStyle/>
                <a:p>
                  <a14:m>
                    <m:oMath xmlns:m="http://schemas.openxmlformats.org/officeDocument/2006/math">
                      <m:r>
                        <a:rPr lang="nb-NO" i="1" dirty="0" smtClean="0">
                          <a:solidFill>
                            <a:srgbClr val="FF0000"/>
                          </a:solidFill>
                          <a:latin typeface="Cambria Math" panose="02040503050406030204" pitchFamily="18" charset="0"/>
                        </a:rPr>
                        <m:t>𝑡</m:t>
                      </m:r>
                      <m:r>
                        <a:rPr lang="nb-NO" i="1" dirty="0" smtClean="0">
                          <a:solidFill>
                            <a:srgbClr val="FF0000"/>
                          </a:solidFill>
                          <a:latin typeface="Cambria Math" panose="02040503050406030204" pitchFamily="18" charset="0"/>
                        </a:rPr>
                        <m:t>(</m:t>
                      </m:r>
                      <m:sSub>
                        <m:sSubPr>
                          <m:ctrlPr>
                            <a:rPr lang="nb-NO"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𝑣</m:t>
                          </m:r>
                        </m:e>
                        <m:sub>
                          <m:r>
                            <a:rPr lang="en-US" b="0" i="1" dirty="0" smtClean="0">
                              <a:solidFill>
                                <a:srgbClr val="FF0000"/>
                              </a:solidFill>
                              <a:latin typeface="Cambria Math" panose="02040503050406030204" pitchFamily="18" charset="0"/>
                            </a:rPr>
                            <m:t>𝑖</m:t>
                          </m:r>
                        </m:sub>
                      </m:sSub>
                      <m:r>
                        <a:rPr lang="nb-NO" i="1" dirty="0">
                          <a:solidFill>
                            <a:srgbClr val="FF0000"/>
                          </a:solidFill>
                          <a:latin typeface="Cambria Math" panose="02040503050406030204" pitchFamily="18" charset="0"/>
                        </a:rPr>
                        <m:t>)</m:t>
                      </m:r>
                    </m:oMath>
                  </a14:m>
                  <a:r>
                    <a:rPr lang="nb-NO" dirty="0">
                      <a:solidFill>
                        <a:srgbClr val="FF0000"/>
                      </a:solidFill>
                      <a:latin typeface="Open Sans" panose="020B0606030504020204" pitchFamily="34" charset="0"/>
                    </a:rPr>
                    <a:t> </a:t>
                  </a:r>
                  <a:r>
                    <a:rPr lang="nb-NO" dirty="0">
                      <a:latin typeface="Open Sans" panose="020B0606030504020204" pitchFamily="34" charset="0"/>
                    </a:rPr>
                    <a:t>denotes type of vertex</a:t>
                  </a:r>
                  <a:r>
                    <a:rPr lang="nb-NO" dirty="0">
                      <a:solidFill>
                        <a:srgbClr val="FF0000"/>
                      </a:solidFill>
                      <a:latin typeface="Open Sans" panose="020B0606030504020204" pitchFamily="34" charset="0"/>
                    </a:rPr>
                    <a:t> </a:t>
                  </a:r>
                  <a14:m>
                    <m:oMath xmlns:m="http://schemas.openxmlformats.org/officeDocument/2006/math">
                      <m:r>
                        <a:rPr lang="nb-NO" i="1" dirty="0" smtClean="0">
                          <a:solidFill>
                            <a:srgbClr val="FF0000"/>
                          </a:solidFill>
                          <a:latin typeface="Cambria Math" panose="02040503050406030204" pitchFamily="18" charset="0"/>
                        </a:rPr>
                        <m:t>𝑣</m:t>
                      </m:r>
                      <m:r>
                        <a:rPr lang="nb-NO" i="1" baseline="-25000" dirty="0">
                          <a:solidFill>
                            <a:srgbClr val="FF0000"/>
                          </a:solidFill>
                          <a:latin typeface="Cambria Math" panose="02040503050406030204" pitchFamily="18" charset="0"/>
                        </a:rPr>
                        <m:t>𝑖</m:t>
                      </m:r>
                    </m:oMath>
                  </a14:m>
                  <a:endParaRPr lang="en-US" baseline="-25000" dirty="0">
                    <a:solidFill>
                      <a:srgbClr val="FF0000"/>
                    </a:solidFill>
                    <a:latin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391115" y="5486400"/>
                  <a:ext cx="3404591" cy="369332"/>
                </a:xfrm>
                <a:prstGeom prst="rect">
                  <a:avLst/>
                </a:prstGeom>
                <a:blipFill>
                  <a:blip r:embed="rId3"/>
                  <a:stretch>
                    <a:fillRect t="-8197" b="-24590"/>
                  </a:stretch>
                </a:blipFill>
              </p:spPr>
              <p:txBody>
                <a:bodyPr/>
                <a:lstStyle/>
                <a:p>
                  <a:r>
                    <a:rPr lang="en-US">
                      <a:noFill/>
                    </a:rPr>
                    <a:t> </a:t>
                  </a:r>
                </a:p>
              </p:txBody>
            </p:sp>
          </mc:Fallback>
        </mc:AlternateContent>
        <p:cxnSp>
          <p:nvCxnSpPr>
            <p:cNvPr id="7" name="Straight Arrow Connector 6"/>
            <p:cNvCxnSpPr>
              <a:cxnSpLocks/>
              <a:stCxn id="5" idx="0"/>
            </p:cNvCxnSpPr>
            <p:nvPr/>
          </p:nvCxnSpPr>
          <p:spPr>
            <a:xfrm flipH="1" flipV="1">
              <a:off x="3072581" y="5105400"/>
              <a:ext cx="20830" cy="381000"/>
            </a:xfrm>
            <a:prstGeom prst="straightConnector1">
              <a:avLst/>
            </a:prstGeom>
            <a:ln>
              <a:solidFill>
                <a:schemeClr val="tx1"/>
              </a:solidFill>
              <a:prstDash val="dash"/>
              <a:tailEnd type="arrow"/>
            </a:ln>
          </p:spPr>
          <p:style>
            <a:lnRef idx="2">
              <a:schemeClr val="accent2"/>
            </a:lnRef>
            <a:fillRef idx="0">
              <a:schemeClr val="accent2"/>
            </a:fillRef>
            <a:effectRef idx="1">
              <a:schemeClr val="accent2"/>
            </a:effectRef>
            <a:fontRef idx="minor">
              <a:schemeClr val="tx1"/>
            </a:fontRef>
          </p:style>
        </p:cxnSp>
      </p:grpSp>
      <p:grpSp>
        <p:nvGrpSpPr>
          <p:cNvPr id="20" name="Group 19"/>
          <p:cNvGrpSpPr/>
          <p:nvPr/>
        </p:nvGrpSpPr>
        <p:grpSpPr>
          <a:xfrm>
            <a:off x="4421933" y="5486400"/>
            <a:ext cx="4417267" cy="1055132"/>
            <a:chOff x="4421933" y="5486400"/>
            <a:chExt cx="4417267" cy="1055132"/>
          </a:xfrm>
        </p:grpSpPr>
        <p:pic>
          <p:nvPicPr>
            <p:cNvPr id="2051"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1275" y="5486400"/>
              <a:ext cx="2447925" cy="6478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421933" y="6172200"/>
              <a:ext cx="2969467" cy="369332"/>
            </a:xfrm>
            <a:prstGeom prst="rect">
              <a:avLst/>
            </a:prstGeom>
          </p:spPr>
          <p:txBody>
            <a:bodyPr wrap="none">
              <a:spAutoFit/>
            </a:bodyPr>
            <a:lstStyle/>
            <a:p>
              <a:r>
                <a:rPr lang="en-US" b="1" dirty="0" err="1">
                  <a:solidFill>
                    <a:srgbClr val="FF0000"/>
                  </a:solidFill>
                  <a:latin typeface="Open Sans" panose="020B0606030504020204" pitchFamily="34" charset="0"/>
                </a:rPr>
                <a:t>Kronecker</a:t>
              </a:r>
              <a:r>
                <a:rPr lang="en-US" b="1" dirty="0">
                  <a:solidFill>
                    <a:srgbClr val="FF0000"/>
                  </a:solidFill>
                  <a:latin typeface="Open Sans" panose="020B0606030504020204" pitchFamily="34" charset="0"/>
                </a:rPr>
                <a:t> delta</a:t>
              </a:r>
              <a:r>
                <a:rPr lang="en-US" dirty="0">
                  <a:latin typeface="Open Sans" panose="020B0606030504020204" pitchFamily="34" charset="0"/>
                </a:rPr>
                <a:t> function</a:t>
              </a:r>
            </a:p>
          </p:txBody>
        </p:sp>
        <p:cxnSp>
          <p:nvCxnSpPr>
            <p:cNvPr id="11" name="Straight Arrow Connector 10"/>
            <p:cNvCxnSpPr>
              <a:stCxn id="4" idx="0"/>
            </p:cNvCxnSpPr>
            <p:nvPr/>
          </p:nvCxnSpPr>
          <p:spPr>
            <a:xfrm flipV="1">
              <a:off x="5906667" y="5833817"/>
              <a:ext cx="373772" cy="338383"/>
            </a:xfrm>
            <a:prstGeom prst="straightConnector1">
              <a:avLst/>
            </a:prstGeom>
            <a:ln>
              <a:solidFill>
                <a:schemeClr val="tx1"/>
              </a:solidFill>
              <a:prstDash val="dash"/>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82225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Assortativity </a:t>
            </a:r>
            <a:r>
              <a:rPr lang="en-US" dirty="0">
                <a:solidFill>
                  <a:srgbClr val="FFFF00"/>
                </a:solidFill>
              </a:rPr>
              <a:t>Significance</a:t>
            </a:r>
          </a:p>
        </p:txBody>
      </p:sp>
      <p:sp>
        <p:nvSpPr>
          <p:cNvPr id="3" name="Content Placeholder 2"/>
          <p:cNvSpPr>
            <a:spLocks noGrp="1"/>
          </p:cNvSpPr>
          <p:nvPr>
            <p:ph idx="1"/>
          </p:nvPr>
        </p:nvSpPr>
        <p:spPr>
          <a:xfrm>
            <a:off x="0" y="1066800"/>
            <a:ext cx="8991600" cy="5318760"/>
          </a:xfrm>
        </p:spPr>
        <p:txBody>
          <a:bodyPr>
            <a:normAutofit lnSpcReduction="10000"/>
          </a:bodyPr>
          <a:lstStyle/>
          <a:p>
            <a:r>
              <a:rPr lang="en-US" b="1" dirty="0"/>
              <a:t>Assortativity significance </a:t>
            </a:r>
          </a:p>
          <a:p>
            <a:pPr lvl="1"/>
            <a:r>
              <a:rPr lang="en-US" dirty="0"/>
              <a:t>The difference between </a:t>
            </a:r>
            <a:r>
              <a:rPr lang="en-US" b="1" u="sng" dirty="0"/>
              <a:t>measured assortativity </a:t>
            </a:r>
            <a:r>
              <a:rPr lang="en-US" dirty="0"/>
              <a:t>and </a:t>
            </a:r>
            <a:r>
              <a:rPr lang="en-US" b="1" u="sng" dirty="0"/>
              <a:t>expected assortativity</a:t>
            </a:r>
          </a:p>
          <a:p>
            <a:pPr lvl="1"/>
            <a:r>
              <a:rPr lang="en-US" dirty="0"/>
              <a:t>The higher this difference, the more significant the assortativity observed</a:t>
            </a:r>
          </a:p>
          <a:p>
            <a:endParaRPr lang="en-US" b="1" dirty="0"/>
          </a:p>
          <a:p>
            <a:pPr marL="0" indent="0">
              <a:buNone/>
            </a:pPr>
            <a:r>
              <a:rPr lang="en-US" b="1" dirty="0"/>
              <a:t>Example</a:t>
            </a:r>
          </a:p>
          <a:p>
            <a:pPr lvl="1"/>
            <a:r>
              <a:rPr lang="en-US" dirty="0"/>
              <a:t>In a school, 50% of the population is </a:t>
            </a:r>
            <a:r>
              <a:rPr lang="en-US" b="1" dirty="0"/>
              <a:t>white</a:t>
            </a:r>
            <a:r>
              <a:rPr lang="en-US" dirty="0"/>
              <a:t> and the other 50% is </a:t>
            </a:r>
            <a:r>
              <a:rPr lang="en-US" b="1" dirty="0" err="1"/>
              <a:t>hispanic</a:t>
            </a:r>
            <a:r>
              <a:rPr lang="en-US" dirty="0"/>
              <a:t>. </a:t>
            </a:r>
          </a:p>
          <a:p>
            <a:pPr lvl="1"/>
            <a:r>
              <a:rPr lang="en-US" dirty="0">
                <a:solidFill>
                  <a:srgbClr val="FF0000"/>
                </a:solidFill>
              </a:rPr>
              <a:t>We expect 50% of the connections to be between members of different races</a:t>
            </a:r>
            <a:r>
              <a:rPr lang="en-US" dirty="0"/>
              <a:t>. </a:t>
            </a:r>
          </a:p>
          <a:p>
            <a:pPr lvl="1"/>
            <a:r>
              <a:rPr lang="en-US" dirty="0"/>
              <a:t>If all connections are between members of different races, then we have a significant finding</a:t>
            </a:r>
          </a:p>
        </p:txBody>
      </p:sp>
    </p:spTree>
    <p:extLst>
      <p:ext uri="{BB962C8B-B14F-4D97-AF65-F5344CB8AC3E}">
        <p14:creationId xmlns:p14="http://schemas.microsoft.com/office/powerpoint/2010/main" val="261052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Assortativity</a:t>
            </a:r>
            <a:r>
              <a:rPr lang="en-US" dirty="0"/>
              <a:t> </a:t>
            </a:r>
            <a:r>
              <a:rPr lang="en-US" dirty="0">
                <a:solidFill>
                  <a:srgbClr val="FFFF00"/>
                </a:solidFill>
              </a:rPr>
              <a:t>Significance</a:t>
            </a: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17" y="2514600"/>
            <a:ext cx="9070519" cy="251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5257800"/>
            <a:ext cx="9043091" cy="584775"/>
          </a:xfrm>
          <a:prstGeom prst="rect">
            <a:avLst/>
          </a:prstGeom>
        </p:spPr>
        <p:txBody>
          <a:bodyPr wrap="square">
            <a:spAutoFit/>
          </a:bodyPr>
          <a:lstStyle/>
          <a:p>
            <a:pPr algn="ctr"/>
            <a:r>
              <a:rPr lang="en-US" sz="3200" b="1" dirty="0">
                <a:latin typeface="Open Sans" panose="020B0606030504020204" pitchFamily="34" charset="0"/>
                <a:ea typeface="Open Sans" panose="020B0606030504020204" pitchFamily="34" charset="0"/>
                <a:cs typeface="Open Sans" panose="020B0606030504020204" pitchFamily="34" charset="0"/>
              </a:rPr>
              <a:t>This is </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modularity</a:t>
            </a:r>
          </a:p>
        </p:txBody>
      </p:sp>
      <p:grpSp>
        <p:nvGrpSpPr>
          <p:cNvPr id="10" name="Group 9"/>
          <p:cNvGrpSpPr/>
          <p:nvPr/>
        </p:nvGrpSpPr>
        <p:grpSpPr>
          <a:xfrm>
            <a:off x="1219200" y="1295400"/>
            <a:ext cx="3657600" cy="2450068"/>
            <a:chOff x="1219200" y="1295400"/>
            <a:chExt cx="3657600" cy="2450068"/>
          </a:xfrm>
        </p:grpSpPr>
        <p:sp>
          <p:nvSpPr>
            <p:cNvPr id="5" name="Rectangle 4"/>
            <p:cNvSpPr/>
            <p:nvPr/>
          </p:nvSpPr>
          <p:spPr>
            <a:xfrm>
              <a:off x="1811055" y="1295400"/>
              <a:ext cx="1566454" cy="369332"/>
            </a:xfrm>
            <a:prstGeom prst="rect">
              <a:avLst/>
            </a:prstGeom>
          </p:spPr>
          <p:txBody>
            <a:bodyPr wrap="none">
              <a:spAutoFit/>
            </a:bodyPr>
            <a:lstStyle/>
            <a:p>
              <a:r>
                <a:rPr lang="en-US" dirty="0">
                  <a:latin typeface="Open Sans" panose="020B0606030504020204" pitchFamily="34" charset="0"/>
                </a:rPr>
                <a:t>Assortativity </a:t>
              </a:r>
            </a:p>
          </p:txBody>
        </p:sp>
        <p:cxnSp>
          <p:nvCxnSpPr>
            <p:cNvPr id="7" name="Straight Arrow Connector 6"/>
            <p:cNvCxnSpPr>
              <a:stCxn id="5" idx="2"/>
            </p:cNvCxnSpPr>
            <p:nvPr/>
          </p:nvCxnSpPr>
          <p:spPr>
            <a:xfrm flipH="1">
              <a:off x="2590800" y="1664732"/>
              <a:ext cx="3482" cy="926068"/>
            </a:xfrm>
            <a:prstGeom prst="straightConnector1">
              <a:avLst/>
            </a:prstGeom>
            <a:ln>
              <a:solidFill>
                <a:schemeClr val="tx1"/>
              </a:solidFill>
              <a:prstDash val="dash"/>
              <a:tailEnd type="arrow"/>
            </a:ln>
          </p:spPr>
          <p:style>
            <a:lnRef idx="2">
              <a:schemeClr val="accent2"/>
            </a:lnRef>
            <a:fillRef idx="0">
              <a:schemeClr val="accent2"/>
            </a:fillRef>
            <a:effectRef idx="1">
              <a:schemeClr val="accent2"/>
            </a:effectRef>
            <a:fontRef idx="minor">
              <a:schemeClr val="tx1"/>
            </a:fontRef>
          </p:style>
        </p:cxnSp>
        <p:sp>
          <p:nvSpPr>
            <p:cNvPr id="9" name="Rectangle 8"/>
            <p:cNvSpPr/>
            <p:nvPr/>
          </p:nvSpPr>
          <p:spPr>
            <a:xfrm>
              <a:off x="1219200" y="2590800"/>
              <a:ext cx="3657600" cy="11546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grpSp>
        <p:nvGrpSpPr>
          <p:cNvPr id="14" name="Group 13"/>
          <p:cNvGrpSpPr/>
          <p:nvPr/>
        </p:nvGrpSpPr>
        <p:grpSpPr>
          <a:xfrm>
            <a:off x="4419600" y="1295400"/>
            <a:ext cx="4700335" cy="2476500"/>
            <a:chOff x="4419600" y="1295400"/>
            <a:chExt cx="4700335" cy="2476500"/>
          </a:xfrm>
        </p:grpSpPr>
        <p:sp>
          <p:nvSpPr>
            <p:cNvPr id="4" name="Rectangle 3"/>
            <p:cNvSpPr/>
            <p:nvPr/>
          </p:nvSpPr>
          <p:spPr>
            <a:xfrm>
              <a:off x="4419600" y="1295400"/>
              <a:ext cx="4572000" cy="646331"/>
            </a:xfrm>
            <a:prstGeom prst="rect">
              <a:avLst/>
            </a:prstGeom>
            <a:ln>
              <a:noFill/>
            </a:ln>
          </p:spPr>
          <p:txBody>
            <a:bodyPr>
              <a:spAutoFit/>
            </a:bodyPr>
            <a:lstStyle/>
            <a:p>
              <a:pPr algn="ctr"/>
              <a:r>
                <a:rPr lang="en-US" dirty="0">
                  <a:solidFill>
                    <a:srgbClr val="FF0000"/>
                  </a:solidFill>
                  <a:latin typeface="Open Sans" panose="020B0606030504020204" pitchFamily="34" charset="0"/>
                </a:rPr>
                <a:t>Expected </a:t>
              </a:r>
              <a:r>
                <a:rPr lang="en-US" dirty="0" err="1">
                  <a:solidFill>
                    <a:srgbClr val="FF0000"/>
                  </a:solidFill>
                  <a:latin typeface="Open Sans" panose="020B0606030504020204" pitchFamily="34" charset="0"/>
                </a:rPr>
                <a:t>assortativity</a:t>
              </a:r>
              <a:r>
                <a:rPr lang="en-US" dirty="0">
                  <a:solidFill>
                    <a:srgbClr val="FF0000"/>
                  </a:solidFill>
                  <a:latin typeface="Open Sans" panose="020B0606030504020204" pitchFamily="34" charset="0"/>
                </a:rPr>
                <a:t> </a:t>
              </a:r>
            </a:p>
            <a:p>
              <a:pPr algn="ctr"/>
              <a:r>
                <a:rPr lang="en-US" dirty="0">
                  <a:solidFill>
                    <a:srgbClr val="FF0000"/>
                  </a:solidFill>
                  <a:latin typeface="Open Sans" panose="020B0606030504020204" pitchFamily="34" charset="0"/>
                </a:rPr>
                <a:t>(according to configuration model)</a:t>
              </a:r>
            </a:p>
          </p:txBody>
        </p:sp>
        <p:cxnSp>
          <p:nvCxnSpPr>
            <p:cNvPr id="11" name="Straight Arrow Connector 10"/>
            <p:cNvCxnSpPr>
              <a:stCxn id="4" idx="2"/>
            </p:cNvCxnSpPr>
            <p:nvPr/>
          </p:nvCxnSpPr>
          <p:spPr>
            <a:xfrm>
              <a:off x="6705600" y="1941731"/>
              <a:ext cx="0" cy="675501"/>
            </a:xfrm>
            <a:prstGeom prst="straightConnector1">
              <a:avLst/>
            </a:prstGeom>
            <a:ln>
              <a:solidFill>
                <a:srgbClr val="FF0000"/>
              </a:solidFill>
              <a:prstDash val="dash"/>
              <a:tailEnd type="arrow"/>
            </a:ln>
          </p:spPr>
          <p:style>
            <a:lnRef idx="2">
              <a:schemeClr val="accent2"/>
            </a:lnRef>
            <a:fillRef idx="0">
              <a:schemeClr val="accent2"/>
            </a:fillRef>
            <a:effectRef idx="1">
              <a:schemeClr val="accent2"/>
            </a:effectRef>
            <a:fontRef idx="minor">
              <a:schemeClr val="tx1"/>
            </a:fontRef>
          </p:style>
        </p:cxnSp>
        <p:sp>
          <p:nvSpPr>
            <p:cNvPr id="13" name="Rectangle 12"/>
            <p:cNvSpPr/>
            <p:nvPr/>
          </p:nvSpPr>
          <p:spPr>
            <a:xfrm>
              <a:off x="5257800" y="2617232"/>
              <a:ext cx="3862135" cy="1154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latin typeface="Open Sans" panose="020B0606030504020204" pitchFamily="34" charset="0"/>
              </a:endParaRPr>
            </a:p>
          </p:txBody>
        </p:sp>
      </p:grpSp>
    </p:spTree>
    <p:extLst>
      <p:ext uri="{BB962C8B-B14F-4D97-AF65-F5344CB8AC3E}">
        <p14:creationId xmlns:p14="http://schemas.microsoft.com/office/powerpoint/2010/main" val="330447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Modularity [</a:t>
            </a:r>
            <a:r>
              <a:rPr lang="en-US" dirty="0">
                <a:solidFill>
                  <a:srgbClr val="FFFF00"/>
                </a:solidFill>
              </a:rPr>
              <a:t>Finding the Maximum</a:t>
            </a:r>
            <a:r>
              <a:rPr lang="en-US" dirty="0"/>
              <a:t>]</a:t>
            </a:r>
          </a:p>
        </p:txBody>
      </p:sp>
      <p:sp>
        <p:nvSpPr>
          <p:cNvPr id="4" name="Rectangle: Rounded Corners 3"/>
          <p:cNvSpPr/>
          <p:nvPr/>
        </p:nvSpPr>
        <p:spPr>
          <a:xfrm>
            <a:off x="988594" y="1269342"/>
            <a:ext cx="7166811" cy="919401"/>
          </a:xfrm>
          <a:prstGeom prst="round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400" dirty="0">
                <a:latin typeface="Open Sans" panose="020B0606030504020204" pitchFamily="34" charset="0"/>
              </a:rPr>
              <a:t>The maximum happens when all vertices of the same type are connected to one another</a:t>
            </a:r>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09486" y="2667000"/>
            <a:ext cx="8429714" cy="3411809"/>
          </a:xfrm>
          <a:prstGeom prst="rect">
            <a:avLst/>
          </a:prstGeom>
        </p:spPr>
      </p:pic>
    </p:spTree>
    <p:extLst>
      <p:ext uri="{BB962C8B-B14F-4D97-AF65-F5344CB8AC3E}">
        <p14:creationId xmlns:p14="http://schemas.microsoft.com/office/powerpoint/2010/main" val="153417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 </a:t>
            </a:r>
            <a:r>
              <a:rPr lang="en-US" dirty="0">
                <a:solidFill>
                  <a:srgbClr val="FFFF00"/>
                </a:solidFill>
              </a:rPr>
              <a:t>Matrix 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p>
                    </m:sSup>
                  </m:oMath>
                </a14:m>
                <a:r>
                  <a:rPr lang="en-US" dirty="0"/>
                  <a:t> denote the </a:t>
                </a:r>
                <a:r>
                  <a:rPr lang="en-US" b="1" dirty="0"/>
                  <a:t>indicator matrix </a:t>
                </a:r>
                <a:r>
                  <a:rPr lang="en-US" dirty="0"/>
                  <a:t>and let </a:t>
                </a:r>
                <a14:m>
                  <m:oMath xmlns:m="http://schemas.openxmlformats.org/officeDocument/2006/math">
                    <m:r>
                      <a:rPr lang="en-US" i="1" dirty="0" smtClean="0">
                        <a:latin typeface="Cambria Math" panose="02040503050406030204" pitchFamily="18" charset="0"/>
                      </a:rPr>
                      <m:t>𝑘</m:t>
                    </m:r>
                  </m:oMath>
                </a14:m>
                <a:r>
                  <a:rPr lang="en-US" dirty="0"/>
                  <a:t> denote the number of types</a:t>
                </a:r>
              </a:p>
              <a:p>
                <a:endParaRPr lang="en-US" dirty="0"/>
              </a:p>
              <a:p>
                <a:pPr marL="0" indent="0">
                  <a:buNone/>
                </a:pPr>
                <a:endParaRPr lang="en-US" dirty="0"/>
              </a:p>
              <a:p>
                <a:r>
                  <a:rPr lang="en-US" dirty="0"/>
                  <a:t>The </a:t>
                </a:r>
                <a:r>
                  <a:rPr lang="en-US" b="1" dirty="0" err="1"/>
                  <a:t>Kronecker</a:t>
                </a:r>
                <a:r>
                  <a:rPr lang="en-US" b="1" dirty="0"/>
                  <a:t> delta</a:t>
                </a:r>
                <a:r>
                  <a:rPr lang="en-US" dirty="0"/>
                  <a:t> function can be reformulated using the indicator matrix</a:t>
                </a:r>
              </a:p>
              <a:p>
                <a:pPr marL="0" indent="0">
                  <a:buNone/>
                </a:pPr>
                <a:endParaRPr lang="en-US" dirty="0"/>
              </a:p>
              <a:p>
                <a:endParaRPr lang="en-US" dirty="0"/>
              </a:p>
              <a:p>
                <a:r>
                  <a:rPr lang="en-US" dirty="0"/>
                  <a:t>Therefore,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33" t="-916" r="-741"/>
                </a:stretch>
              </a:blipFill>
            </p:spPr>
            <p:txBody>
              <a:bodyPr/>
              <a:lstStyle/>
              <a:p>
                <a:r>
                  <a:rPr lang="en-US">
                    <a:noFill/>
                  </a:rPr>
                  <a:t> </a:t>
                </a:r>
              </a:p>
            </p:txBody>
          </p:sp>
        </mc:Fallback>
      </mc:AlternateContent>
      <p:pic>
        <p:nvPicPr>
          <p:cNvPr id="5" name="Picture 4"/>
          <p:cNvPicPr>
            <a:picLocks noChangeAspect="1"/>
          </p:cNvPicPr>
          <p:nvPr/>
        </p:nvPicPr>
        <p:blipFill>
          <a:blip r:embed="rId5">
            <a:clrChange>
              <a:clrFrom>
                <a:srgbClr val="FFFFFF"/>
              </a:clrFrom>
              <a:clrTo>
                <a:srgbClr val="FFFFFF">
                  <a:alpha val="0"/>
                </a:srgbClr>
              </a:clrTo>
            </a:clrChange>
            <a:lum bright="-20000" contrast="40000"/>
          </a:blip>
          <a:stretch>
            <a:fillRect/>
          </a:stretch>
        </p:blipFill>
        <p:spPr>
          <a:xfrm>
            <a:off x="2819400" y="2057400"/>
            <a:ext cx="3342314" cy="979004"/>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824570" y="5715000"/>
            <a:ext cx="5494857" cy="569905"/>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42747" y="4267200"/>
            <a:ext cx="6695619" cy="560762"/>
          </a:xfrm>
          <a:prstGeom prst="rect">
            <a:avLst/>
          </a:prstGeom>
        </p:spPr>
      </p:pic>
    </p:spTree>
    <p:extLst>
      <p:ext uri="{BB962C8B-B14F-4D97-AF65-F5344CB8AC3E}">
        <p14:creationId xmlns:p14="http://schemas.microsoft.com/office/powerpoint/2010/main" val="81082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Modularity: </a:t>
            </a:r>
            <a:r>
              <a:rPr lang="en-US" dirty="0">
                <a:solidFill>
                  <a:srgbClr val="FFFF00"/>
                </a:solidFill>
              </a:rPr>
              <a:t>Matrix Form</a:t>
            </a:r>
          </a:p>
        </p:txBody>
      </p:sp>
      <p:sp>
        <p:nvSpPr>
          <p:cNvPr id="4" name="Rectangle 3"/>
          <p:cNvSpPr/>
          <p:nvPr/>
        </p:nvSpPr>
        <p:spPr>
          <a:xfrm>
            <a:off x="169718" y="1088692"/>
            <a:ext cx="3804247" cy="461665"/>
          </a:xfrm>
          <a:prstGeom prst="rect">
            <a:avLst/>
          </a:prstGeom>
        </p:spPr>
        <p:txBody>
          <a:bodyPr wrap="none">
            <a:spAutoFit/>
          </a:bodyPr>
          <a:lstStyle/>
          <a:p>
            <a:r>
              <a:rPr lang="en-US" sz="2400" dirty="0">
                <a:latin typeface="Open Sans" panose="020B0606030504020204" pitchFamily="34" charset="0"/>
              </a:rPr>
              <a:t>Let Modularity matrix be</a:t>
            </a:r>
          </a:p>
        </p:txBody>
      </p:sp>
      <mc:AlternateContent xmlns:mc="http://schemas.openxmlformats.org/markup-compatibility/2006" xmlns:a14="http://schemas.microsoft.com/office/drawing/2010/main">
        <mc:Choice Requires="a14">
          <p:sp>
            <p:nvSpPr>
              <p:cNvPr id="9" name="Rectangle: Rounded Corners 8"/>
              <p:cNvSpPr/>
              <p:nvPr/>
            </p:nvSpPr>
            <p:spPr>
              <a:xfrm>
                <a:off x="2438400" y="2951285"/>
                <a:ext cx="4572000" cy="520001"/>
              </a:xfrm>
              <a:prstGeom prst="roundRect">
                <a:avLst/>
              </a:prstGeom>
            </p:spPr>
            <p:style>
              <a:lnRef idx="1">
                <a:schemeClr val="dk1"/>
              </a:lnRef>
              <a:fillRef idx="2">
                <a:schemeClr val="dk1"/>
              </a:fillRef>
              <a:effectRef idx="1">
                <a:schemeClr val="dk1"/>
              </a:effectRef>
              <a:fontRef idx="minor">
                <a:schemeClr val="dk1"/>
              </a:fontRef>
            </p:style>
            <p:txBody>
              <a:bodyPr>
                <a:spAutoFit/>
              </a:bodyPr>
              <a:lstStyle/>
              <a:p>
                <a14:m>
                  <m:oMath xmlns:m="http://schemas.openxmlformats.org/officeDocument/2006/math">
                    <m:r>
                      <a:rPr lang="en-US" sz="2400" b="1" i="1" smtClean="0">
                        <a:solidFill>
                          <a:srgbClr val="FF0000"/>
                        </a:solidFill>
                        <a:latin typeface="Cambria Math" panose="02040503050406030204" pitchFamily="18" charset="0"/>
                      </a:rPr>
                      <m:t>𝒅</m:t>
                    </m:r>
                    <m:r>
                      <a:rPr lang="en-US" sz="2400" b="1" i="1" smtClean="0">
                        <a:solidFill>
                          <a:srgbClr val="FF0000"/>
                        </a:solidFill>
                        <a:latin typeface="Cambria Math" panose="02040503050406030204" pitchFamily="18" charset="0"/>
                        <a:ea typeface="Cambria Math" panose="02040503050406030204" pitchFamily="18" charset="0"/>
                      </a:rPr>
                      <m:t>∈</m:t>
                    </m:r>
                    <m:sSup>
                      <m:sSupPr>
                        <m:ctrlPr>
                          <a:rPr lang="en-US" sz="2400" b="1" i="1" smtClean="0">
                            <a:solidFill>
                              <a:srgbClr val="FF0000"/>
                            </a:solidFill>
                            <a:latin typeface="Cambria Math" panose="02040503050406030204" pitchFamily="18" charset="0"/>
                            <a:ea typeface="Cambria Math" panose="02040503050406030204" pitchFamily="18" charset="0"/>
                          </a:rPr>
                        </m:ctrlPr>
                      </m:sSupPr>
                      <m:e>
                        <m:r>
                          <a:rPr lang="en-US" sz="2400" b="1" i="1" smtClean="0">
                            <a:solidFill>
                              <a:srgbClr val="FF0000"/>
                            </a:solidFill>
                            <a:latin typeface="Cambria Math" panose="02040503050406030204" pitchFamily="18" charset="0"/>
                            <a:ea typeface="Cambria Math" panose="02040503050406030204" pitchFamily="18" charset="0"/>
                          </a:rPr>
                          <m:t>ℝ</m:t>
                        </m:r>
                      </m:e>
                      <m:sup>
                        <m:r>
                          <a:rPr lang="en-US" sz="2400" b="1" i="1" smtClean="0">
                            <a:solidFill>
                              <a:srgbClr val="FF0000"/>
                            </a:solidFill>
                            <a:latin typeface="Cambria Math" panose="02040503050406030204" pitchFamily="18" charset="0"/>
                            <a:ea typeface="Cambria Math" panose="02040503050406030204" pitchFamily="18" charset="0"/>
                          </a:rPr>
                          <m:t>𝒏</m:t>
                        </m:r>
                        <m:r>
                          <a:rPr lang="en-US" sz="2400" b="1" i="1" smtClean="0">
                            <a:solidFill>
                              <a:srgbClr val="FF0000"/>
                            </a:solidFill>
                            <a:latin typeface="Cambria Math" panose="02040503050406030204" pitchFamily="18" charset="0"/>
                            <a:ea typeface="Cambria Math" panose="02040503050406030204" pitchFamily="18" charset="0"/>
                          </a:rPr>
                          <m:t> ×</m:t>
                        </m:r>
                        <m:r>
                          <a:rPr lang="en-US" sz="2400" b="1" i="1" smtClean="0">
                            <a:solidFill>
                              <a:srgbClr val="FF0000"/>
                            </a:solidFill>
                            <a:latin typeface="Cambria Math" panose="02040503050406030204" pitchFamily="18" charset="0"/>
                            <a:ea typeface="Cambria Math" panose="02040503050406030204" pitchFamily="18" charset="0"/>
                          </a:rPr>
                          <m:t>𝟏</m:t>
                        </m:r>
                      </m:sup>
                    </m:sSup>
                  </m:oMath>
                </a14:m>
                <a:r>
                  <a:rPr lang="en-US" sz="2400" i="1" dirty="0">
                    <a:latin typeface="Open Sans" panose="020B0606030504020204" pitchFamily="34" charset="0"/>
                  </a:rPr>
                  <a:t> </a:t>
                </a:r>
                <a:r>
                  <a:rPr lang="en-US" sz="2400" dirty="0">
                    <a:latin typeface="Open Sans" panose="020B0606030504020204" pitchFamily="34" charset="0"/>
                  </a:rPr>
                  <a:t>is the degree vector</a:t>
                </a:r>
              </a:p>
            </p:txBody>
          </p:sp>
        </mc:Choice>
        <mc:Fallback xmlns="">
          <p:sp>
            <p:nvSpPr>
              <p:cNvPr id="9" name="Rectangle: Rounded Corners 8"/>
              <p:cNvSpPr>
                <a:spLocks noRot="1" noChangeAspect="1" noMove="1" noResize="1" noEditPoints="1" noAdjustHandles="1" noChangeArrowheads="1" noChangeShapeType="1" noTextEdit="1"/>
              </p:cNvSpPr>
              <p:nvPr/>
            </p:nvSpPr>
            <p:spPr>
              <a:xfrm>
                <a:off x="2438400" y="2951285"/>
                <a:ext cx="4572000" cy="520001"/>
              </a:xfrm>
              <a:prstGeom prst="roundRect">
                <a:avLst/>
              </a:prstGeom>
              <a:blipFill>
                <a:blip r:embed="rId4"/>
                <a:stretch>
                  <a:fillRect/>
                </a:stretch>
              </a:blipFill>
            </p:spPr>
            <p:txBody>
              <a:bodyPr/>
              <a:lstStyle/>
              <a:p>
                <a:r>
                  <a:rPr lang="en-US">
                    <a:noFill/>
                  </a:rPr>
                  <a:t> </a:t>
                </a:r>
              </a:p>
            </p:txBody>
          </p:sp>
        </mc:Fallback>
      </mc:AlternateContent>
      <p:sp>
        <p:nvSpPr>
          <p:cNvPr id="10" name="Rectangle 9"/>
          <p:cNvSpPr/>
          <p:nvPr/>
        </p:nvSpPr>
        <p:spPr>
          <a:xfrm>
            <a:off x="169718" y="3712555"/>
            <a:ext cx="5157438" cy="461665"/>
          </a:xfrm>
          <a:prstGeom prst="rect">
            <a:avLst/>
          </a:prstGeom>
        </p:spPr>
        <p:txBody>
          <a:bodyPr wrap="none">
            <a:spAutoFit/>
          </a:bodyPr>
          <a:lstStyle/>
          <a:p>
            <a:r>
              <a:rPr lang="en-US" sz="2400" dirty="0">
                <a:latin typeface="Open Sans" panose="020B0606030504020204" pitchFamily="34" charset="0"/>
              </a:rPr>
              <a:t>Modularity can be reformulated as</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41600" y="4424712"/>
            <a:ext cx="8460800" cy="1861486"/>
          </a:xfrm>
          <a:prstGeom prst="rect">
            <a:avLst/>
          </a:prstGeom>
        </p:spPr>
      </p:pic>
      <p:pic>
        <p:nvPicPr>
          <p:cNvPr id="12" name="Picture 1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14600" y="2036533"/>
            <a:ext cx="3846095" cy="545524"/>
          </a:xfrm>
          <a:prstGeom prst="rect">
            <a:avLst/>
          </a:prstGeom>
        </p:spPr>
      </p:pic>
      <p:cxnSp>
        <p:nvCxnSpPr>
          <p:cNvPr id="5" name="Straight Arrow Connector 4"/>
          <p:cNvCxnSpPr>
            <a:cxnSpLocks/>
            <a:stCxn id="9" idx="0"/>
          </p:cNvCxnSpPr>
          <p:nvPr/>
        </p:nvCxnSpPr>
        <p:spPr>
          <a:xfrm flipV="1">
            <a:off x="4724400" y="2582057"/>
            <a:ext cx="0" cy="3692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67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 Example</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800" y="1371600"/>
            <a:ext cx="2232472" cy="2116500"/>
          </a:xfrm>
          <a:prstGeom prst="rect">
            <a:avLst/>
          </a:prstGeom>
        </p:spPr>
      </p:pic>
      <p:sp>
        <p:nvSpPr>
          <p:cNvPr id="9" name="TextBox 8"/>
          <p:cNvSpPr txBox="1"/>
          <p:nvPr/>
        </p:nvSpPr>
        <p:spPr>
          <a:xfrm>
            <a:off x="933448" y="5562600"/>
            <a:ext cx="7277101" cy="783193"/>
          </a:xfrm>
          <a:prstGeom prst="roundRect">
            <a:avLst/>
          </a:prstGeom>
          <a:ln/>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sz="2000" dirty="0">
                <a:latin typeface="Open Sans" panose="020B0606030504020204" pitchFamily="34" charset="0"/>
              </a:rPr>
              <a:t>The number of edges between nodes of the </a:t>
            </a:r>
            <a:r>
              <a:rPr lang="en-US" sz="2000" b="1" dirty="0">
                <a:solidFill>
                  <a:srgbClr val="FFFF00"/>
                </a:solidFill>
                <a:latin typeface="Open Sans" panose="020B0606030504020204" pitchFamily="34" charset="0"/>
              </a:rPr>
              <a:t>same color </a:t>
            </a:r>
            <a:r>
              <a:rPr lang="en-US" sz="2000" dirty="0">
                <a:latin typeface="Open Sans" panose="020B0606030504020204" pitchFamily="34" charset="0"/>
              </a:rPr>
              <a:t>is less than the </a:t>
            </a:r>
            <a:r>
              <a:rPr lang="en-US" sz="2000" b="1" dirty="0">
                <a:latin typeface="Open Sans" panose="020B0606030504020204" pitchFamily="34" charset="0"/>
              </a:rPr>
              <a:t>expected</a:t>
            </a:r>
            <a:r>
              <a:rPr lang="en-US" sz="2000" dirty="0">
                <a:latin typeface="Open Sans" panose="020B0606030504020204" pitchFamily="34" charset="0"/>
              </a:rPr>
              <a:t> number of edges between them</a:t>
            </a:r>
            <a:endParaRPr kumimoji="0" lang="en-US" sz="2000" b="1" i="0" u="none" strike="noStrike" kern="1200" normalizeH="0" noProof="0" dirty="0">
              <a:solidFill>
                <a:schemeClr val="bg1"/>
              </a:solidFill>
              <a:uLnTx/>
              <a:uFillTx/>
              <a:latin typeface="Open Sans" panose="020B0606030504020204" pitchFamily="34" charset="0"/>
            </a:endParaRPr>
          </a:p>
        </p:txBody>
      </p:sp>
      <p:pic>
        <p:nvPicPr>
          <p:cNvPr id="10" name="Picture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43200" y="1802572"/>
            <a:ext cx="6194743" cy="1093028"/>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438400" y="3310874"/>
            <a:ext cx="5673143" cy="1214476"/>
          </a:xfrm>
          <a:prstGeom prst="rect">
            <a:avLst/>
          </a:prstGeom>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355998" y="4897660"/>
            <a:ext cx="4432000" cy="459429"/>
          </a:xfrm>
          <a:prstGeom prst="rect">
            <a:avLst/>
          </a:prstGeom>
        </p:spPr>
      </p:pic>
    </p:spTree>
    <p:extLst>
      <p:ext uri="{BB962C8B-B14F-4D97-AF65-F5344CB8AC3E}">
        <p14:creationId xmlns:p14="http://schemas.microsoft.com/office/powerpoint/2010/main" val="2900770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Assortativity for </a:t>
            </a:r>
            <a:r>
              <a:rPr lang="en-US" dirty="0">
                <a:solidFill>
                  <a:srgbClr val="FFFF00"/>
                </a:solidFill>
              </a:rPr>
              <a:t>Ordinal</a:t>
            </a:r>
            <a:r>
              <a:rPr lang="en-US" dirty="0"/>
              <a:t> Attributes</a:t>
            </a:r>
          </a:p>
        </p:txBody>
      </p:sp>
      <p:sp>
        <p:nvSpPr>
          <p:cNvPr id="3" name="Content Placeholder 2"/>
          <p:cNvSpPr>
            <a:spLocks noGrp="1"/>
          </p:cNvSpPr>
          <p:nvPr>
            <p:ph idx="1"/>
          </p:nvPr>
        </p:nvSpPr>
        <p:spPr>
          <a:xfrm>
            <a:off x="457200" y="1066800"/>
            <a:ext cx="8686800" cy="5318760"/>
          </a:xfrm>
        </p:spPr>
        <p:txBody>
          <a:bodyPr>
            <a:normAutofit/>
          </a:bodyPr>
          <a:lstStyle/>
          <a:p>
            <a:r>
              <a:rPr lang="en-US" dirty="0"/>
              <a:t>A common measure for analyzing the relationship between ordinal values is covariance </a:t>
            </a:r>
          </a:p>
          <a:p>
            <a:endParaRPr lang="en-US" dirty="0"/>
          </a:p>
          <a:p>
            <a:r>
              <a:rPr lang="en-US" dirty="0"/>
              <a:t>It describes how two variables change together</a:t>
            </a:r>
          </a:p>
          <a:p>
            <a:endParaRPr lang="en-US" dirty="0"/>
          </a:p>
          <a:p>
            <a:r>
              <a:rPr lang="en-US" dirty="0"/>
              <a:t>In our case, we have a network</a:t>
            </a:r>
          </a:p>
          <a:p>
            <a:pPr lvl="1"/>
            <a:r>
              <a:rPr lang="en-US" dirty="0"/>
              <a:t>We are interested in how values assigned to nodes that are connected (via edges) are correlated</a:t>
            </a:r>
          </a:p>
        </p:txBody>
      </p:sp>
    </p:spTree>
    <p:extLst>
      <p:ext uri="{BB962C8B-B14F-4D97-AF65-F5344CB8AC3E}">
        <p14:creationId xmlns:p14="http://schemas.microsoft.com/office/powerpoint/2010/main" val="159852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Covariance Variables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457200" y="1066800"/>
                <a:ext cx="8382000" cy="5318760"/>
              </a:xfrm>
            </p:spPr>
            <p:txBody>
              <a:bodyPr>
                <a:normAutofit fontScale="85000" lnSpcReduction="20000"/>
              </a:bodyPr>
              <a:lstStyle/>
              <a:p>
                <a:r>
                  <a:rPr lang="en-US" dirty="0"/>
                  <a:t>The value assigned to node </a:t>
                </a:r>
                <a14:m>
                  <m:oMath xmlns:m="http://schemas.openxmlformats.org/officeDocument/2006/math">
                    <m:r>
                      <a:rPr lang="en-US" i="1" dirty="0" smtClean="0">
                        <a:latin typeface="Cambria Math" panose="02040503050406030204" pitchFamily="18" charset="0"/>
                      </a:rPr>
                      <m:t>𝑣</m:t>
                    </m:r>
                    <m:r>
                      <a:rPr lang="en-US" i="1" baseline="-25000" dirty="0" smtClean="0">
                        <a:latin typeface="Cambria Math" panose="02040503050406030204" pitchFamily="18" charset="0"/>
                      </a:rPr>
                      <m:t>𝑖</m:t>
                    </m:r>
                  </m:oMath>
                </a14:m>
                <a:r>
                  <a:rPr lang="en-US" baseline="-25000" dirty="0"/>
                  <a:t> </a:t>
                </a:r>
                <a:r>
                  <a:rPr lang="en-US" dirty="0"/>
                  <a:t>is </a:t>
                </a:r>
                <a14:m>
                  <m:oMath xmlns:m="http://schemas.openxmlformats.org/officeDocument/2006/math">
                    <m:r>
                      <a:rPr lang="en-US" i="1" dirty="0" smtClean="0">
                        <a:latin typeface="Cambria Math" panose="02040503050406030204" pitchFamily="18" charset="0"/>
                      </a:rPr>
                      <m:t>𝑥</m:t>
                    </m:r>
                    <m:r>
                      <a:rPr lang="en-US" i="1" baseline="-25000" dirty="0">
                        <a:latin typeface="Cambria Math" panose="02040503050406030204" pitchFamily="18" charset="0"/>
                      </a:rPr>
                      <m:t>𝑖</m:t>
                    </m:r>
                  </m:oMath>
                </a14:m>
                <a:endParaRPr lang="en-US" dirty="0"/>
              </a:p>
              <a:p>
                <a:endParaRPr lang="en-US" dirty="0"/>
              </a:p>
              <a:p>
                <a:r>
                  <a:rPr lang="en-US" dirty="0"/>
                  <a:t>We construct two variables </a:t>
                </a:r>
                <a14:m>
                  <m:oMath xmlns:m="http://schemas.openxmlformats.org/officeDocument/2006/math">
                    <m:r>
                      <a:rPr lang="en-US" i="1" dirty="0" smtClean="0">
                        <a:latin typeface="Cambria Math" panose="02040503050406030204" pitchFamily="18" charset="0"/>
                      </a:rPr>
                      <m:t>𝑋</m:t>
                    </m:r>
                    <m:r>
                      <a:rPr lang="en-US" i="1" baseline="-25000" dirty="0">
                        <a:latin typeface="Cambria Math" panose="02040503050406030204" pitchFamily="18" charset="0"/>
                      </a:rPr>
                      <m:t>𝐿</m:t>
                    </m:r>
                  </m:oMath>
                </a14:m>
                <a:r>
                  <a:rPr lang="en-US" dirty="0"/>
                  <a:t> and </a:t>
                </a:r>
                <a14:m>
                  <m:oMath xmlns:m="http://schemas.openxmlformats.org/officeDocument/2006/math">
                    <m:r>
                      <a:rPr lang="en-US" i="1" dirty="0" smtClean="0">
                        <a:latin typeface="Cambria Math" panose="02040503050406030204" pitchFamily="18" charset="0"/>
                      </a:rPr>
                      <m:t>𝑋</m:t>
                    </m:r>
                    <m:r>
                      <a:rPr lang="en-US" i="1" baseline="-25000" dirty="0" smtClean="0">
                        <a:latin typeface="Cambria Math" panose="02040503050406030204" pitchFamily="18" charset="0"/>
                      </a:rPr>
                      <m:t>𝑅</m:t>
                    </m:r>
                  </m:oMath>
                </a14:m>
                <a:endParaRPr lang="en-US" baseline="-25000" dirty="0"/>
              </a:p>
              <a:p>
                <a:endParaRPr lang="en-US" dirty="0"/>
              </a:p>
              <a:p>
                <a:r>
                  <a:rPr lang="en-US" dirty="0"/>
                  <a:t>For any edge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𝑣</m:t>
                    </m:r>
                    <m:r>
                      <a:rPr lang="en-US" i="1" baseline="-25000" dirty="0" err="1" smtClean="0">
                        <a:latin typeface="Cambria Math" panose="02040503050406030204" pitchFamily="18" charset="0"/>
                      </a:rPr>
                      <m:t>𝑖</m:t>
                    </m:r>
                    <m:r>
                      <a:rPr lang="en-US" i="1" dirty="0" err="1"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𝑗</m:t>
                        </m:r>
                      </m:sub>
                    </m:sSub>
                    <m:r>
                      <a:rPr lang="en-US" i="1" dirty="0">
                        <a:latin typeface="Cambria Math" panose="02040503050406030204" pitchFamily="18" charset="0"/>
                      </a:rPr>
                      <m:t>)</m:t>
                    </m:r>
                  </m:oMath>
                </a14:m>
                <a:r>
                  <a:rPr lang="en-US" dirty="0"/>
                  <a:t>, we </a:t>
                </a:r>
                <a:r>
                  <a:rPr lang="en-US" b="1" dirty="0"/>
                  <a:t>assume</a:t>
                </a:r>
                <a:r>
                  <a:rPr lang="en-US" dirty="0"/>
                  <a:t> that </a:t>
                </a:r>
                <a14:m>
                  <m:oMath xmlns:m="http://schemas.openxmlformats.org/officeDocument/2006/math">
                    <m:r>
                      <a:rPr lang="en-US" i="1" dirty="0" smtClean="0">
                        <a:latin typeface="Cambria Math" panose="02040503050406030204" pitchFamily="18" charset="0"/>
                      </a:rPr>
                      <m:t>𝑥</m:t>
                    </m:r>
                    <m:r>
                      <a:rPr lang="en-US" i="1" baseline="-25000" dirty="0">
                        <a:latin typeface="Cambria Math" panose="02040503050406030204" pitchFamily="18" charset="0"/>
                      </a:rPr>
                      <m:t>𝑖</m:t>
                    </m:r>
                  </m:oMath>
                </a14:m>
                <a:r>
                  <a:rPr lang="en-US" dirty="0"/>
                  <a:t> is observed from variable </a:t>
                </a:r>
                <a14:m>
                  <m:oMath xmlns:m="http://schemas.openxmlformats.org/officeDocument/2006/math">
                    <m:r>
                      <a:rPr lang="en-US" i="1" dirty="0" smtClean="0">
                        <a:latin typeface="Cambria Math" panose="02040503050406030204" pitchFamily="18" charset="0"/>
                      </a:rPr>
                      <m:t>𝑋</m:t>
                    </m:r>
                    <m:r>
                      <a:rPr lang="en-US" i="1" baseline="-25000" dirty="0" smtClean="0">
                        <a:latin typeface="Cambria Math" panose="02040503050406030204" pitchFamily="18" charset="0"/>
                      </a:rPr>
                      <m:t>𝐿</m:t>
                    </m:r>
                  </m:oMath>
                </a14:m>
                <a:r>
                  <a:rPr lang="en-US" dirty="0"/>
                  <a:t> and </a:t>
                </a:r>
                <a14:m>
                  <m:oMath xmlns:m="http://schemas.openxmlformats.org/officeDocument/2006/math">
                    <m:r>
                      <a:rPr lang="en-US" i="1" dirty="0" smtClean="0">
                        <a:latin typeface="Cambria Math" panose="02040503050406030204" pitchFamily="18" charset="0"/>
                      </a:rPr>
                      <m:t>𝑥</m:t>
                    </m:r>
                    <m:r>
                      <a:rPr lang="en-US" i="1" baseline="-25000" dirty="0">
                        <a:latin typeface="Cambria Math" panose="02040503050406030204" pitchFamily="18" charset="0"/>
                      </a:rPr>
                      <m:t>𝑗</m:t>
                    </m:r>
                  </m:oMath>
                </a14:m>
                <a:r>
                  <a:rPr lang="en-US" dirty="0"/>
                  <a:t> is observed from variable </a:t>
                </a:r>
                <a14:m>
                  <m:oMath xmlns:m="http://schemas.openxmlformats.org/officeDocument/2006/math">
                    <m:r>
                      <a:rPr lang="en-US" i="1" dirty="0" smtClean="0">
                        <a:latin typeface="Cambria Math" panose="02040503050406030204" pitchFamily="18" charset="0"/>
                      </a:rPr>
                      <m:t>𝑋</m:t>
                    </m:r>
                    <m:r>
                      <a:rPr lang="en-US" i="1" baseline="-25000" dirty="0" smtClean="0">
                        <a:latin typeface="Cambria Math" panose="02040503050406030204" pitchFamily="18" charset="0"/>
                      </a:rPr>
                      <m:t>𝑅</m:t>
                    </m:r>
                  </m:oMath>
                </a14:m>
                <a:endParaRPr lang="en-US" baseline="-25000" dirty="0"/>
              </a:p>
              <a:p>
                <a:endParaRPr lang="en-US" baseline="-25000" dirty="0"/>
              </a:p>
              <a:p>
                <a14:m>
                  <m:oMath xmlns:m="http://schemas.openxmlformats.org/officeDocument/2006/math">
                    <m:r>
                      <a:rPr lang="en-US" i="1" dirty="0" smtClean="0">
                        <a:latin typeface="Cambria Math" panose="02040503050406030204" pitchFamily="18" charset="0"/>
                      </a:rPr>
                      <m:t>𝑋</m:t>
                    </m:r>
                    <m:r>
                      <a:rPr lang="en-US" i="1" baseline="-25000" dirty="0" smtClean="0">
                        <a:latin typeface="Cambria Math" panose="02040503050406030204" pitchFamily="18" charset="0"/>
                      </a:rPr>
                      <m:t>𝐿</m:t>
                    </m:r>
                  </m:oMath>
                </a14:m>
                <a:r>
                  <a:rPr lang="en-US" dirty="0"/>
                  <a:t> represents the ordinal values associated with the left-node (the first node) of the edges</a:t>
                </a:r>
              </a:p>
              <a:p>
                <a:endParaRPr lang="en-US" dirty="0"/>
              </a:p>
              <a:p>
                <a14:m>
                  <m:oMath xmlns:m="http://schemas.openxmlformats.org/officeDocument/2006/math">
                    <m:r>
                      <a:rPr lang="en-US" i="1" dirty="0" smtClean="0">
                        <a:latin typeface="Cambria Math" panose="02040503050406030204" pitchFamily="18" charset="0"/>
                      </a:rPr>
                      <m:t>𝑋</m:t>
                    </m:r>
                    <m:r>
                      <a:rPr lang="en-US" i="1" baseline="-25000" dirty="0">
                        <a:latin typeface="Cambria Math" panose="02040503050406030204" pitchFamily="18" charset="0"/>
                      </a:rPr>
                      <m:t>𝑅</m:t>
                    </m:r>
                  </m:oMath>
                </a14:m>
                <a:r>
                  <a:rPr lang="en-US" baseline="-25000" dirty="0"/>
                  <a:t> </a:t>
                </a:r>
                <a:r>
                  <a:rPr lang="en-US" dirty="0"/>
                  <a:t>represents the values associated with the right-node (the second node) of the edges</a:t>
                </a:r>
              </a:p>
              <a:p>
                <a:endParaRPr lang="en-US" dirty="0"/>
              </a:p>
              <a:p>
                <a:r>
                  <a:rPr lang="en-US" dirty="0"/>
                  <a:t>We need to compute the covariance between variables </a:t>
                </a:r>
                <a14:m>
                  <m:oMath xmlns:m="http://schemas.openxmlformats.org/officeDocument/2006/math">
                    <m:r>
                      <a:rPr lang="en-US" i="1" dirty="0" smtClean="0">
                        <a:latin typeface="Cambria Math" panose="02040503050406030204" pitchFamily="18" charset="0"/>
                      </a:rPr>
                      <m:t>𝑋</m:t>
                    </m:r>
                    <m:r>
                      <a:rPr lang="en-US" i="1" baseline="-25000" dirty="0">
                        <a:latin typeface="Cambria Math" panose="02040503050406030204" pitchFamily="18" charset="0"/>
                      </a:rPr>
                      <m:t>𝐿</m:t>
                    </m:r>
                    <m:r>
                      <a:rPr lang="en-US" i="1" dirty="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𝑋</m:t>
                    </m:r>
                    <m:r>
                      <a:rPr lang="en-US" i="1" baseline="-25000" dirty="0">
                        <a:latin typeface="Cambria Math" panose="02040503050406030204" pitchFamily="18" charset="0"/>
                      </a:rPr>
                      <m:t>𝑅</m:t>
                    </m:r>
                  </m:oMath>
                </a14:m>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457200" y="1066800"/>
                <a:ext cx="8382000" cy="5318760"/>
              </a:xfrm>
              <a:blipFill>
                <a:blip r:embed="rId2"/>
                <a:stretch>
                  <a:fillRect l="-945" t="-2176" r="-1745"/>
                </a:stretch>
              </a:blipFill>
            </p:spPr>
            <p:txBody>
              <a:bodyPr/>
              <a:lstStyle/>
              <a:p>
                <a:r>
                  <a:rPr lang="en-US">
                    <a:noFill/>
                  </a:rPr>
                  <a:t> </a:t>
                </a:r>
              </a:p>
            </p:txBody>
          </p:sp>
        </mc:Fallback>
      </mc:AlternateContent>
    </p:spTree>
    <p:extLst>
      <p:ext uri="{BB962C8B-B14F-4D97-AF65-F5344CB8AC3E}">
        <p14:creationId xmlns:p14="http://schemas.microsoft.com/office/powerpoint/2010/main" val="3878265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Variables: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3486570"/>
                <a:ext cx="4876800" cy="2928084"/>
              </a:xfrm>
            </p:spPr>
            <p:txBody>
              <a:bodyPr>
                <a:normAutofit/>
              </a:bodyPr>
              <a:lstStyle/>
              <a:p>
                <a:pPr marL="0" indent="0" algn="ctr">
                  <a:buNone/>
                </a:pPr>
                <a14:m>
                  <m:oMath xmlns:m="http://schemas.openxmlformats.org/officeDocument/2006/math">
                    <m:r>
                      <a:rPr lang="en-US" i="1" dirty="0" smtClean="0">
                        <a:latin typeface="Cambria Math" panose="02040503050406030204" pitchFamily="18" charset="0"/>
                      </a:rPr>
                      <m:t>𝑋</m:t>
                    </m:r>
                    <m:r>
                      <a:rPr lang="en-US" i="1" baseline="-25000" dirty="0">
                        <a:latin typeface="Cambria Math" panose="02040503050406030204" pitchFamily="18" charset="0"/>
                      </a:rPr>
                      <m:t>𝐿</m:t>
                    </m:r>
                  </m:oMath>
                </a14:m>
                <a:r>
                  <a:rPr lang="en-US" dirty="0"/>
                  <a:t> : (18, 21, 21, 20)</a:t>
                </a:r>
              </a:p>
              <a:p>
                <a:pPr marL="0" indent="0" algn="ctr">
                  <a:buNone/>
                </a:pPr>
                <a14:m>
                  <m:oMath xmlns:m="http://schemas.openxmlformats.org/officeDocument/2006/math">
                    <m:r>
                      <a:rPr lang="en-US" i="1" dirty="0" smtClean="0">
                        <a:latin typeface="Cambria Math" panose="02040503050406030204" pitchFamily="18" charset="0"/>
                      </a:rPr>
                      <m:t>𝑋</m:t>
                    </m:r>
                    <m:r>
                      <a:rPr lang="en-US" i="1" baseline="-25000" dirty="0" smtClean="0">
                        <a:latin typeface="Cambria Math" panose="02040503050406030204" pitchFamily="18" charset="0"/>
                      </a:rPr>
                      <m:t>𝑅</m:t>
                    </m:r>
                  </m:oMath>
                </a14:m>
                <a:r>
                  <a:rPr lang="en-US" dirty="0"/>
                  <a:t> : (21, 18, 20, 21)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3486570"/>
                <a:ext cx="4876800" cy="2928084"/>
              </a:xfrm>
              <a:blipFill rotWithShape="0">
                <a:blip r:embed="rId3"/>
                <a:stretch>
                  <a:fillRect t="-2292"/>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876800" y="990600"/>
            <a:ext cx="3403967" cy="34210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371600" y="1192889"/>
            <a:ext cx="2209800" cy="1938992"/>
          </a:xfrm>
          <a:prstGeom prst="rect">
            <a:avLst/>
          </a:prstGeom>
        </p:spPr>
        <p:txBody>
          <a:bodyPr wrap="square">
            <a:spAutoFit/>
          </a:bodyPr>
          <a:lstStyle/>
          <a:p>
            <a:pPr algn="ctr"/>
            <a:r>
              <a:rPr lang="en-US" sz="2400" dirty="0">
                <a:latin typeface="Open Sans" panose="020B0606030504020204" pitchFamily="34" charset="0"/>
              </a:rPr>
              <a:t>List of edges:</a:t>
            </a:r>
          </a:p>
          <a:p>
            <a:pPr algn="ctr"/>
            <a:r>
              <a:rPr lang="en-US" sz="2400" b="1" i="1" dirty="0">
                <a:latin typeface="Open Sans" panose="020B0606030504020204" pitchFamily="34" charset="0"/>
              </a:rPr>
              <a:t>(A, C)</a:t>
            </a:r>
          </a:p>
          <a:p>
            <a:pPr algn="ctr"/>
            <a:r>
              <a:rPr lang="en-US" sz="2400" b="1" i="1" dirty="0">
                <a:latin typeface="Open Sans" panose="020B0606030504020204" pitchFamily="34" charset="0"/>
              </a:rPr>
              <a:t>(C, A) </a:t>
            </a:r>
          </a:p>
          <a:p>
            <a:pPr algn="ctr"/>
            <a:r>
              <a:rPr lang="en-US" sz="2400" b="1" i="1" dirty="0">
                <a:latin typeface="Open Sans" panose="020B0606030504020204" pitchFamily="34" charset="0"/>
              </a:rPr>
              <a:t>(C, B)</a:t>
            </a:r>
          </a:p>
          <a:p>
            <a:pPr algn="ctr"/>
            <a:r>
              <a:rPr lang="en-US" sz="2400" b="1" i="1" dirty="0">
                <a:latin typeface="Open Sans" panose="020B0606030504020204" pitchFamily="34" charset="0"/>
              </a:rPr>
              <a:t>(B, C)</a:t>
            </a: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757143" y="4884727"/>
            <a:ext cx="3629714" cy="1261714"/>
          </a:xfrm>
          <a:prstGeom prst="rect">
            <a:avLst/>
          </a:prstGeom>
        </p:spPr>
      </p:pic>
    </p:spTree>
    <p:extLst>
      <p:ext uri="{BB962C8B-B14F-4D97-AF65-F5344CB8AC3E}">
        <p14:creationId xmlns:p14="http://schemas.microsoft.com/office/powerpoint/2010/main" val="3779925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a:t>
            </a:r>
          </a:p>
        </p:txBody>
      </p:sp>
      <mc:AlternateContent xmlns:mc="http://schemas.openxmlformats.org/markup-compatibility/2006" xmlns:a14="http://schemas.microsoft.com/office/drawing/2010/main">
        <mc:Choice Requires="a14">
          <p:sp>
            <p:nvSpPr>
              <p:cNvPr id="4" name="Rectangle 3"/>
              <p:cNvSpPr/>
              <p:nvPr/>
            </p:nvSpPr>
            <p:spPr>
              <a:xfrm>
                <a:off x="211281" y="1193222"/>
                <a:ext cx="8517203" cy="461665"/>
              </a:xfrm>
              <a:prstGeom prst="rect">
                <a:avLst/>
              </a:prstGeom>
            </p:spPr>
            <p:txBody>
              <a:bodyPr wrap="none">
                <a:spAutoFit/>
              </a:bodyPr>
              <a:lstStyle/>
              <a:p>
                <a:r>
                  <a:rPr lang="en-US" sz="2400" dirty="0">
                    <a:latin typeface="Open Sans" panose="020B0606030504020204" pitchFamily="34" charset="0"/>
                  </a:rPr>
                  <a:t>For two given column variables </a:t>
                </a:r>
                <a14:m>
                  <m:oMath xmlns:m="http://schemas.openxmlformats.org/officeDocument/2006/math">
                    <m:r>
                      <a:rPr lang="en-US" sz="2400" i="1" dirty="0" smtClean="0">
                        <a:latin typeface="Cambria Math" panose="02040503050406030204" pitchFamily="18" charset="0"/>
                      </a:rPr>
                      <m:t>𝑋</m:t>
                    </m:r>
                    <m:r>
                      <a:rPr lang="en-US" sz="2400" i="1" baseline="-25000" dirty="0">
                        <a:latin typeface="Cambria Math" panose="02040503050406030204" pitchFamily="18" charset="0"/>
                      </a:rPr>
                      <m:t>𝐿</m:t>
                    </m:r>
                  </m:oMath>
                </a14:m>
                <a:r>
                  <a:rPr lang="en-US" sz="2400" dirty="0">
                    <a:latin typeface="Open Sans" panose="020B0606030504020204" pitchFamily="34" charset="0"/>
                  </a:rPr>
                  <a:t> and </a:t>
                </a:r>
                <a14:m>
                  <m:oMath xmlns:m="http://schemas.openxmlformats.org/officeDocument/2006/math">
                    <m:r>
                      <a:rPr lang="en-US" sz="2400" i="1" dirty="0" smtClean="0">
                        <a:latin typeface="Cambria Math" panose="02040503050406030204" pitchFamily="18" charset="0"/>
                      </a:rPr>
                      <m:t>𝑋</m:t>
                    </m:r>
                    <m:r>
                      <a:rPr lang="en-US" sz="2400" i="1" baseline="-25000" dirty="0" smtClean="0">
                        <a:latin typeface="Cambria Math" panose="02040503050406030204" pitchFamily="18" charset="0"/>
                      </a:rPr>
                      <m:t>𝑅</m:t>
                    </m:r>
                  </m:oMath>
                </a14:m>
                <a:r>
                  <a:rPr lang="en-US" sz="2400" dirty="0">
                    <a:latin typeface="Open Sans" panose="020B0606030504020204" pitchFamily="34" charset="0"/>
                  </a:rPr>
                  <a:t> the covariance is</a:t>
                </a:r>
              </a:p>
            </p:txBody>
          </p:sp>
        </mc:Choice>
        <mc:Fallback xmlns="">
          <p:sp>
            <p:nvSpPr>
              <p:cNvPr id="4" name="Rectangle 3"/>
              <p:cNvSpPr>
                <a:spLocks noRot="1" noChangeAspect="1" noMove="1" noResize="1" noEditPoints="1" noAdjustHandles="1" noChangeArrowheads="1" noChangeShapeType="1" noTextEdit="1"/>
              </p:cNvSpPr>
              <p:nvPr/>
            </p:nvSpPr>
            <p:spPr>
              <a:xfrm>
                <a:off x="211281" y="1193222"/>
                <a:ext cx="8517203" cy="461665"/>
              </a:xfrm>
              <a:prstGeom prst="rect">
                <a:avLst/>
              </a:prstGeom>
              <a:blipFill rotWithShape="0">
                <a:blip r:embed="rId5"/>
                <a:stretch>
                  <a:fillRect l="-1145" t="-10667" r="-501"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11280" y="3998958"/>
                <a:ext cx="8704119" cy="830997"/>
              </a:xfrm>
              <a:prstGeom prst="rect">
                <a:avLst/>
              </a:prstGeom>
            </p:spPr>
            <p:txBody>
              <a:bodyPr wrap="square">
                <a:spAutoFit/>
              </a:bodyPr>
              <a:lstStyle/>
              <a:p>
                <a14:m>
                  <m:oMath xmlns:m="http://schemas.openxmlformats.org/officeDocument/2006/math">
                    <m:r>
                      <a:rPr lang="en-US" sz="2400" b="0" i="1" dirty="0" smtClean="0">
                        <a:latin typeface="Cambria Math" panose="02040503050406030204" pitchFamily="18" charset="0"/>
                      </a:rPr>
                      <m:t>𝐸</m:t>
                    </m:r>
                    <m:r>
                      <a:rPr lang="en-US" sz="2400" b="0" i="1" dirty="0" smtClean="0">
                        <a:latin typeface="Cambria Math" panose="02040503050406030204" pitchFamily="18" charset="0"/>
                      </a:rPr>
                      <m:t>(</m:t>
                    </m:r>
                    <m:r>
                      <a:rPr lang="en-US" sz="2400" b="0" i="1" dirty="0">
                        <a:latin typeface="Cambria Math" panose="02040503050406030204" pitchFamily="18" charset="0"/>
                      </a:rPr>
                      <m:t>𝑋</m:t>
                    </m:r>
                    <m:r>
                      <a:rPr lang="en-US" sz="2400" b="0" i="1" baseline="-25000" dirty="0">
                        <a:latin typeface="Cambria Math" panose="02040503050406030204" pitchFamily="18" charset="0"/>
                      </a:rPr>
                      <m:t>𝐿</m:t>
                    </m:r>
                    <m:r>
                      <a:rPr lang="en-US" sz="2400" b="0" i="1" dirty="0" smtClean="0">
                        <a:latin typeface="Cambria Math" panose="02040503050406030204" pitchFamily="18" charset="0"/>
                      </a:rPr>
                      <m:t>)</m:t>
                    </m:r>
                  </m:oMath>
                </a14:m>
                <a:r>
                  <a:rPr lang="en-US" sz="2400" dirty="0">
                    <a:latin typeface="Open Sans" panose="020B0606030504020204" pitchFamily="34" charset="0"/>
                  </a:rPr>
                  <a:t> is the mean of the variable and </a:t>
                </a:r>
                <a14:m>
                  <m:oMath xmlns:m="http://schemas.openxmlformats.org/officeDocument/2006/math">
                    <m:r>
                      <a:rPr lang="en-US" sz="2400" b="0" i="1" dirty="0" smtClean="0">
                        <a:latin typeface="Cambria Math" panose="02040503050406030204" pitchFamily="18" charset="0"/>
                      </a:rPr>
                      <m:t>𝐸</m:t>
                    </m:r>
                    <m:r>
                      <a:rPr lang="en-US" sz="2400" b="0" i="1" dirty="0" smtClean="0">
                        <a:latin typeface="Cambria Math" panose="02040503050406030204" pitchFamily="18" charset="0"/>
                      </a:rPr>
                      <m:t>(</m:t>
                    </m:r>
                    <m:r>
                      <a:rPr lang="en-US" sz="2400" b="0" i="1" dirty="0">
                        <a:latin typeface="Cambria Math" panose="02040503050406030204" pitchFamily="18" charset="0"/>
                      </a:rPr>
                      <m:t>𝑋</m:t>
                    </m:r>
                    <m:r>
                      <a:rPr lang="en-US" sz="2400" b="0" i="1" baseline="-25000" dirty="0">
                        <a:latin typeface="Cambria Math" panose="02040503050406030204" pitchFamily="18" charset="0"/>
                      </a:rPr>
                      <m:t>𝐿</m:t>
                    </m:r>
                    <m:r>
                      <a:rPr lang="en-US" sz="2400" b="0" i="1" baseline="-25000" dirty="0">
                        <a:latin typeface="Cambria Math" panose="02040503050406030204" pitchFamily="18" charset="0"/>
                      </a:rPr>
                      <m:t> </m:t>
                    </m:r>
                    <m:r>
                      <a:rPr lang="en-US" sz="2400" b="0" i="1" dirty="0" smtClean="0">
                        <a:latin typeface="Cambria Math" panose="02040503050406030204" pitchFamily="18" charset="0"/>
                      </a:rPr>
                      <m:t>𝑋</m:t>
                    </m:r>
                    <m:r>
                      <a:rPr lang="en-US" sz="2400" b="0" i="1" baseline="-25000" dirty="0" smtClean="0">
                        <a:latin typeface="Cambria Math" panose="02040503050406030204" pitchFamily="18" charset="0"/>
                      </a:rPr>
                      <m:t>𝑅</m:t>
                    </m:r>
                    <m:r>
                      <a:rPr lang="en-US" sz="2400" b="0" i="1" dirty="0" smtClean="0">
                        <a:latin typeface="Cambria Math" panose="02040503050406030204" pitchFamily="18" charset="0"/>
                      </a:rPr>
                      <m:t>)</m:t>
                    </m:r>
                  </m:oMath>
                </a14:m>
                <a:r>
                  <a:rPr lang="en-US" sz="2400" dirty="0">
                    <a:latin typeface="Open Sans" panose="020B0606030504020204" pitchFamily="34" charset="0"/>
                  </a:rPr>
                  <a:t> is the mean of the multiplication </a:t>
                </a:r>
                <a14:m>
                  <m:oMath xmlns:m="http://schemas.openxmlformats.org/officeDocument/2006/math">
                    <m:r>
                      <a:rPr lang="en-US" sz="2400" i="1" dirty="0">
                        <a:latin typeface="Cambria Math" panose="02040503050406030204" pitchFamily="18" charset="0"/>
                      </a:rPr>
                      <m:t>𝑋</m:t>
                    </m:r>
                    <m:r>
                      <a:rPr lang="en-US" sz="2400" i="1" baseline="-25000" dirty="0">
                        <a:latin typeface="Cambria Math" panose="02040503050406030204" pitchFamily="18" charset="0"/>
                      </a:rPr>
                      <m:t>𝐿</m:t>
                    </m:r>
                    <m:r>
                      <a:rPr lang="en-US" sz="2400" i="1" baseline="-25000" dirty="0">
                        <a:latin typeface="Cambria Math" panose="02040503050406030204" pitchFamily="18" charset="0"/>
                      </a:rPr>
                      <m:t> </m:t>
                    </m:r>
                  </m:oMath>
                </a14:m>
                <a:r>
                  <a:rPr lang="en-US" sz="2400" dirty="0">
                    <a:latin typeface="Open Sans" panose="020B0606030504020204" pitchFamily="34" charset="0"/>
                  </a:rPr>
                  <a:t>and </a:t>
                </a:r>
                <a14:m>
                  <m:oMath xmlns:m="http://schemas.openxmlformats.org/officeDocument/2006/math">
                    <m:r>
                      <a:rPr lang="en-US" sz="2400" i="1" dirty="0">
                        <a:latin typeface="Cambria Math" panose="02040503050406030204" pitchFamily="18" charset="0"/>
                      </a:rPr>
                      <m:t>𝑋</m:t>
                    </m:r>
                    <m:r>
                      <a:rPr lang="en-US" sz="2400" i="1" baseline="-25000" dirty="0">
                        <a:latin typeface="Cambria Math" panose="02040503050406030204" pitchFamily="18" charset="0"/>
                      </a:rPr>
                      <m:t>𝑅</m:t>
                    </m:r>
                  </m:oMath>
                </a14:m>
                <a:endParaRPr lang="en-US" sz="2400" dirty="0">
                  <a:latin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11280" y="3998958"/>
                <a:ext cx="8704119" cy="830997"/>
              </a:xfrm>
              <a:prstGeom prst="rect">
                <a:avLst/>
              </a:prstGeom>
              <a:blipFill rotWithShape="0">
                <a:blip r:embed="rId6"/>
                <a:stretch>
                  <a:fillRect l="-1121" t="-5882" b="-16176"/>
                </a:stretch>
              </a:blipFill>
            </p:spPr>
            <p:txBody>
              <a:bodyPr/>
              <a:lstStyle/>
              <a:p>
                <a:r>
                  <a:rPr lang="en-US">
                    <a:noFill/>
                  </a:rPr>
                  <a:t> </a:t>
                </a:r>
              </a:p>
            </p:txBody>
          </p:sp>
        </mc:Fallback>
      </mc:AlternateContent>
      <p:pic>
        <p:nvPicPr>
          <p:cNvPr id="12" name="Picture 1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4800" y="2016837"/>
            <a:ext cx="8460800" cy="1459200"/>
          </a:xfrm>
          <a:prstGeom prst="rect">
            <a:avLst/>
          </a:prstGeom>
        </p:spPr>
      </p:pic>
      <p:pic>
        <p:nvPicPr>
          <p:cNvPr id="10" name="Picture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95400" y="5014817"/>
            <a:ext cx="6249143" cy="537143"/>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27025" y="5700795"/>
            <a:ext cx="7485714" cy="571428"/>
          </a:xfrm>
          <a:prstGeom prst="rect">
            <a:avLst/>
          </a:prstGeom>
        </p:spPr>
      </p:pic>
    </p:spTree>
    <p:extLst>
      <p:ext uri="{BB962C8B-B14F-4D97-AF65-F5344CB8AC3E}">
        <p14:creationId xmlns:p14="http://schemas.microsoft.com/office/powerpoint/2010/main" val="153442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4267" y="2057400"/>
            <a:ext cx="8837333" cy="3101333"/>
          </a:xfrm>
          <a:prstGeom prst="rect">
            <a:avLst/>
          </a:prstGeom>
        </p:spPr>
      </p:pic>
    </p:spTree>
    <p:extLst>
      <p:ext uri="{BB962C8B-B14F-4D97-AF65-F5344CB8AC3E}">
        <p14:creationId xmlns:p14="http://schemas.microsoft.com/office/powerpoint/2010/main" val="138017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Normalizing Covariance</a:t>
            </a:r>
          </a:p>
        </p:txBody>
      </p:sp>
      <mc:AlternateContent xmlns:mc="http://schemas.openxmlformats.org/markup-compatibility/2006" xmlns:a14="http://schemas.microsoft.com/office/drawing/2010/main">
        <mc:Choice Requires="a14">
          <p:sp>
            <p:nvSpPr>
              <p:cNvPr id="4" name="Rectangle 3"/>
              <p:cNvSpPr/>
              <p:nvPr/>
            </p:nvSpPr>
            <p:spPr>
              <a:xfrm>
                <a:off x="228600" y="990600"/>
                <a:ext cx="5495925" cy="2185214"/>
              </a:xfrm>
              <a:prstGeom prst="rect">
                <a:avLst/>
              </a:prstGeom>
            </p:spPr>
            <p:txBody>
              <a:bodyPr wrap="square">
                <a:spAutoFit/>
              </a:bodyPr>
              <a:lstStyle/>
              <a:p>
                <a:r>
                  <a:rPr lang="en-US" sz="2400" b="1" i="0" dirty="0">
                    <a:solidFill>
                      <a:srgbClr val="FF0000"/>
                    </a:solidFill>
                    <a:latin typeface="Open Sans" panose="020B0606030504020204" pitchFamily="34" charset="0"/>
                    <a:ea typeface="Open Sans" panose="020B0606030504020204" pitchFamily="34" charset="0"/>
                    <a:cs typeface="Open Sans" panose="020B0606030504020204" pitchFamily="34" charset="0"/>
                  </a:rPr>
                  <a:t>Pearson correlation</a:t>
                </a:r>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𝜌</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i="1" dirty="0" smtClean="0">
                        <a:latin typeface="Cambria Math" panose="02040503050406030204" pitchFamily="18" charset="0"/>
                      </a:rPr>
                      <m:t>,</m:t>
                    </m:r>
                    <m:r>
                      <a:rPr lang="en-US" sz="2400" i="1" dirty="0" smtClean="0">
                        <a:latin typeface="Cambria Math" panose="02040503050406030204" pitchFamily="18" charset="0"/>
                      </a:rPr>
                      <m:t>𝑌</m:t>
                    </m:r>
                    <m:r>
                      <a:rPr lang="en-US" sz="2400" i="1" dirty="0" smtClean="0">
                        <a:latin typeface="Cambria Math" panose="02040503050406030204" pitchFamily="18" charset="0"/>
                      </a:rPr>
                      <m:t>)</m:t>
                    </m:r>
                  </m:oMath>
                </a14:m>
                <a:r>
                  <a:rPr lang="en-US" sz="2400" dirty="0">
                    <a:latin typeface="Open Sans" panose="020B0606030504020204" pitchFamily="34" charset="0"/>
                    <a:ea typeface="Open Sans" panose="020B0606030504020204" pitchFamily="34" charset="0"/>
                    <a:cs typeface="Open Sans" panose="020B0606030504020204" pitchFamily="34" charset="0"/>
                  </a:rPr>
                  <a:t> is the normalized version of covariance</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In our case:</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28600" y="990600"/>
                <a:ext cx="5495925" cy="2185214"/>
              </a:xfrm>
              <a:prstGeom prst="rect">
                <a:avLst/>
              </a:prstGeom>
              <a:blipFill>
                <a:blip r:embed="rId5"/>
                <a:stretch>
                  <a:fillRect l="-1776" t="-2235"/>
                </a:stretch>
              </a:blipFill>
            </p:spPr>
            <p:txBody>
              <a:bodyPr/>
              <a:lstStyle/>
              <a:p>
                <a:r>
                  <a:rPr lang="en-US">
                    <a:noFill/>
                  </a:rPr>
                  <a:t> </a:t>
                </a:r>
              </a:p>
            </p:txBody>
          </p:sp>
        </mc:Fallback>
      </mc:AlternateContent>
      <p:pic>
        <p:nvPicPr>
          <p:cNvPr id="3" name="Picture 2"/>
          <p:cNvPicPr>
            <a:picLocks noChangeAspect="1"/>
          </p:cNvPicPr>
          <p:nvPr/>
        </p:nvPicPr>
        <p:blipFill>
          <a:blip r:embed="rId6"/>
          <a:stretch>
            <a:fillRect/>
          </a:stretch>
        </p:blipFill>
        <p:spPr>
          <a:xfrm>
            <a:off x="5282732" y="895050"/>
            <a:ext cx="3099268" cy="933750"/>
          </a:xfrm>
          <a:prstGeom prst="rect">
            <a:avLst/>
          </a:prstGeom>
        </p:spPr>
      </p:pic>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8515" y="2971800"/>
            <a:ext cx="8258285" cy="3437714"/>
          </a:xfrm>
          <a:prstGeom prst="rect">
            <a:avLst/>
          </a:prstGeom>
        </p:spPr>
      </p:pic>
      <p:pic>
        <p:nvPicPr>
          <p:cNvPr id="8" name="Picture 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09800" y="2203620"/>
            <a:ext cx="1740190" cy="251429"/>
          </a:xfrm>
          <a:prstGeom prst="rect">
            <a:avLst/>
          </a:prstGeom>
        </p:spPr>
      </p:pic>
    </p:spTree>
    <p:extLst>
      <p:ext uri="{BB962C8B-B14F-4D97-AF65-F5344CB8AC3E}">
        <p14:creationId xmlns:p14="http://schemas.microsoft.com/office/powerpoint/2010/main" val="527670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Example</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667978"/>
            <a:ext cx="2510407" cy="2523022"/>
          </a:xfrm>
          <a:prstGeom prst="rect">
            <a:avLst/>
          </a:prstGeom>
        </p:spPr>
      </p:pic>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76600" y="2064486"/>
            <a:ext cx="5337142" cy="1821714"/>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420381" y="4724427"/>
            <a:ext cx="4303238" cy="502857"/>
          </a:xfrm>
          <a:prstGeom prst="rect">
            <a:avLst/>
          </a:prstGeom>
        </p:spPr>
      </p:pic>
    </p:spTree>
    <p:extLst>
      <p:ext uri="{BB962C8B-B14F-4D97-AF65-F5344CB8AC3E}">
        <p14:creationId xmlns:p14="http://schemas.microsoft.com/office/powerpoint/2010/main" val="5994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r>
              <a:rPr lang="en-US" dirty="0"/>
              <a:t>Measuring Influence</a:t>
            </a:r>
          </a:p>
          <a:p>
            <a:r>
              <a:rPr lang="en-US" dirty="0"/>
              <a:t>Modeling Influence</a:t>
            </a:r>
          </a:p>
        </p:txBody>
      </p:sp>
      <p:sp>
        <p:nvSpPr>
          <p:cNvPr id="4" name="Title 3"/>
          <p:cNvSpPr>
            <a:spLocks noGrp="1"/>
          </p:cNvSpPr>
          <p:nvPr>
            <p:ph type="title"/>
          </p:nvPr>
        </p:nvSpPr>
        <p:spPr/>
        <p:txBody>
          <a:bodyPr/>
          <a:lstStyle/>
          <a:p>
            <a:r>
              <a:rPr lang="en-US" dirty="0"/>
              <a:t>Influence</a:t>
            </a:r>
          </a:p>
        </p:txBody>
      </p:sp>
    </p:spTree>
    <p:extLst>
      <p:ext uri="{BB962C8B-B14F-4D97-AF65-F5344CB8AC3E}">
        <p14:creationId xmlns:p14="http://schemas.microsoft.com/office/powerpoint/2010/main" val="720440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tx1">
              <a:lumMod val="65000"/>
              <a:lumOff val="35000"/>
            </a:schemeClr>
          </a:solidFill>
          <a:ln>
            <a:noFill/>
          </a:ln>
        </p:spPr>
        <p:txBody>
          <a:bodyPr vert="horz" wrap="square" anchor="ctr" anchorCtr="0">
            <a:noAutofit/>
          </a:bodyPr>
          <a:lstStyle/>
          <a:p>
            <a:r>
              <a:rPr lang="en-US" dirty="0"/>
              <a:t>Influence: Definition</a:t>
            </a:r>
          </a:p>
        </p:txBody>
      </p:sp>
      <p:sp>
        <p:nvSpPr>
          <p:cNvPr id="5" name="Content Placeholder 4"/>
          <p:cNvSpPr>
            <a:spLocks noGrp="1"/>
          </p:cNvSpPr>
          <p:nvPr>
            <p:ph idx="1"/>
          </p:nvPr>
        </p:nvSpPr>
        <p:spPr>
          <a:xfrm>
            <a:off x="457200" y="1066800"/>
            <a:ext cx="4343400" cy="4572000"/>
          </a:xfrm>
        </p:spPr>
        <p:txBody>
          <a:bodyPr>
            <a:normAutofit/>
          </a:bodyPr>
          <a:lstStyle/>
          <a:p>
            <a:pPr marL="0" indent="0">
              <a:buNone/>
            </a:pPr>
            <a:endParaRPr lang="en-US" dirty="0"/>
          </a:p>
          <a:p>
            <a:pPr marL="0" indent="0">
              <a:buNone/>
            </a:pPr>
            <a:r>
              <a:rPr lang="en-US" sz="4000" b="1" dirty="0"/>
              <a:t>Influence</a:t>
            </a:r>
          </a:p>
          <a:p>
            <a:pPr marL="0" indent="0">
              <a:buNone/>
            </a:pPr>
            <a:r>
              <a:rPr lang="en-US" dirty="0"/>
              <a:t>The act or power of producing an effect without apparent exertion of force or direct exercise of command</a:t>
            </a:r>
          </a:p>
        </p:txBody>
      </p:sp>
      <p:pic>
        <p:nvPicPr>
          <p:cNvPr id="2050" name="Picture 2" descr="http://www.personalbrandingblog.com/wp-content/uploads/2015/02/shutterstock_14330575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1676400"/>
            <a:ext cx="42164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436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a:p>
        </p:txBody>
      </p:sp>
      <p:sp>
        <p:nvSpPr>
          <p:cNvPr id="4" name="Title 3"/>
          <p:cNvSpPr>
            <a:spLocks noGrp="1"/>
          </p:cNvSpPr>
          <p:nvPr>
            <p:ph type="title"/>
          </p:nvPr>
        </p:nvSpPr>
        <p:spPr/>
        <p:txBody>
          <a:bodyPr/>
          <a:lstStyle/>
          <a:p>
            <a:r>
              <a:rPr lang="en-US" dirty="0"/>
              <a:t>Measuring Influence</a:t>
            </a:r>
          </a:p>
        </p:txBody>
      </p:sp>
    </p:spTree>
    <p:extLst>
      <p:ext uri="{BB962C8B-B14F-4D97-AF65-F5344CB8AC3E}">
        <p14:creationId xmlns:p14="http://schemas.microsoft.com/office/powerpoint/2010/main" val="1882785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Influence</a:t>
            </a:r>
          </a:p>
        </p:txBody>
      </p:sp>
      <p:sp>
        <p:nvSpPr>
          <p:cNvPr id="3" name="Content Placeholder 2"/>
          <p:cNvSpPr>
            <a:spLocks noGrp="1"/>
          </p:cNvSpPr>
          <p:nvPr>
            <p:ph idx="1"/>
          </p:nvPr>
        </p:nvSpPr>
        <p:spPr>
          <a:xfrm>
            <a:off x="152400" y="1066800"/>
            <a:ext cx="3962400" cy="5318760"/>
          </a:xfrm>
        </p:spPr>
        <p:txBody>
          <a:bodyPr>
            <a:normAutofit/>
          </a:bodyPr>
          <a:lstStyle/>
          <a:p>
            <a:r>
              <a:rPr lang="en-US" dirty="0"/>
              <a:t>Measuring influence</a:t>
            </a:r>
          </a:p>
          <a:p>
            <a:pPr lvl="1"/>
            <a:r>
              <a:rPr lang="en-US" dirty="0"/>
              <a:t>Assigning a number (or a set of numbers) to each node that represents the influential power of that node</a:t>
            </a:r>
          </a:p>
          <a:p>
            <a:endParaRPr lang="en-US" dirty="0"/>
          </a:p>
          <a:p>
            <a:r>
              <a:rPr lang="en-US" dirty="0"/>
              <a:t>The influence can be measured based on</a:t>
            </a:r>
          </a:p>
          <a:p>
            <a:pPr marL="914400" lvl="1" indent="-457200">
              <a:buFont typeface="+mj-lt"/>
              <a:buAutoNum type="arabicPeriod"/>
            </a:pPr>
            <a:r>
              <a:rPr lang="en-US" dirty="0"/>
              <a:t>Prediction or </a:t>
            </a:r>
          </a:p>
          <a:p>
            <a:pPr marL="914400" lvl="1" indent="-457200">
              <a:buFont typeface="+mj-lt"/>
              <a:buAutoNum type="arabicPeriod"/>
            </a:pPr>
            <a:r>
              <a:rPr lang="en-US" dirty="0"/>
              <a:t>Observation</a:t>
            </a:r>
          </a:p>
        </p:txBody>
      </p:sp>
      <p:pic>
        <p:nvPicPr>
          <p:cNvPr id="3074" name="Picture 2" descr="2000px-PageRanks-Example.svg.png (2000×16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7200" y="1676400"/>
            <a:ext cx="4720389" cy="380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5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Forces</a:t>
            </a:r>
          </a:p>
        </p:txBody>
      </p:sp>
      <p:sp>
        <p:nvSpPr>
          <p:cNvPr id="3" name="Content Placeholder 2"/>
          <p:cNvSpPr>
            <a:spLocks noGrp="1"/>
          </p:cNvSpPr>
          <p:nvPr>
            <p:ph idx="1"/>
          </p:nvPr>
        </p:nvSpPr>
        <p:spPr>
          <a:xfrm>
            <a:off x="457200" y="1066800"/>
            <a:ext cx="8534400" cy="5318760"/>
          </a:xfrm>
        </p:spPr>
        <p:txBody>
          <a:bodyPr>
            <a:noAutofit/>
          </a:bodyPr>
          <a:lstStyle/>
          <a:p>
            <a:r>
              <a:rPr lang="en-US" sz="2400" b="1" dirty="0"/>
              <a:t>Social Forces</a:t>
            </a:r>
            <a:r>
              <a:rPr lang="en-US" sz="2400" dirty="0"/>
              <a:t> connect individuals in different ways</a:t>
            </a:r>
          </a:p>
          <a:p>
            <a:endParaRPr lang="en-US" sz="2400" dirty="0"/>
          </a:p>
          <a:p>
            <a:r>
              <a:rPr lang="en-US" sz="2400" dirty="0"/>
              <a:t>When individuals get connected, we observe distinguishable patterns in their connectivity networks. </a:t>
            </a:r>
          </a:p>
          <a:p>
            <a:pPr lvl="1"/>
            <a:r>
              <a:rPr lang="en-US" sz="2000" b="1" dirty="0" err="1"/>
              <a:t>Assortativity</a:t>
            </a:r>
            <a:r>
              <a:rPr lang="en-US" sz="2000" dirty="0"/>
              <a:t>, also known as </a:t>
            </a:r>
            <a:r>
              <a:rPr lang="en-US" sz="2000" i="1" dirty="0"/>
              <a:t>social similarity</a:t>
            </a:r>
          </a:p>
          <a:p>
            <a:endParaRPr lang="en-US" sz="2400" dirty="0"/>
          </a:p>
          <a:p>
            <a:r>
              <a:rPr lang="en-US" dirty="0"/>
              <a:t>In networks with </a:t>
            </a:r>
            <a:r>
              <a:rPr lang="en-US" dirty="0" err="1"/>
              <a:t>assortativity</a:t>
            </a:r>
            <a:r>
              <a:rPr lang="en-US" dirty="0"/>
              <a:t>:</a:t>
            </a:r>
          </a:p>
          <a:p>
            <a:pPr lvl="1"/>
            <a:r>
              <a:rPr lang="en-US" dirty="0"/>
              <a:t>Similar nodes are connected to one another more often than dissimilar nodes.</a:t>
            </a:r>
          </a:p>
          <a:p>
            <a:r>
              <a:rPr lang="en-US" dirty="0"/>
              <a:t>Social networks are assortative</a:t>
            </a:r>
          </a:p>
          <a:p>
            <a:pPr lvl="1"/>
            <a:r>
              <a:rPr lang="en-US" dirty="0"/>
              <a:t>A high similarity between friends is observed</a:t>
            </a:r>
          </a:p>
          <a:p>
            <a:pPr lvl="1"/>
            <a:r>
              <a:rPr lang="en-US" sz="2000" dirty="0"/>
              <a:t>We observe similar behavior, interests, activities, or shared attributes such as language among friends</a:t>
            </a:r>
          </a:p>
          <a:p>
            <a:endParaRPr lang="en-US" sz="2400" dirty="0"/>
          </a:p>
        </p:txBody>
      </p:sp>
    </p:spTree>
    <p:extLst>
      <p:ext uri="{BB962C8B-B14F-4D97-AF65-F5344CB8AC3E}">
        <p14:creationId xmlns:p14="http://schemas.microsoft.com/office/powerpoint/2010/main" val="2716348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Prediction-based Measurement </a:t>
            </a:r>
          </a:p>
        </p:txBody>
      </p:sp>
      <p:sp>
        <p:nvSpPr>
          <p:cNvPr id="3" name="Content Placeholder 2"/>
          <p:cNvSpPr>
            <a:spLocks noGrp="1"/>
          </p:cNvSpPr>
          <p:nvPr>
            <p:ph idx="1"/>
          </p:nvPr>
        </p:nvSpPr>
        <p:spPr>
          <a:xfrm>
            <a:off x="457200" y="2514600"/>
            <a:ext cx="5044324" cy="3870960"/>
          </a:xfrm>
        </p:spPr>
        <p:txBody>
          <a:bodyPr>
            <a:normAutofit fontScale="70000" lnSpcReduction="20000"/>
          </a:bodyPr>
          <a:lstStyle/>
          <a:p>
            <a:endParaRPr lang="en-US" dirty="0"/>
          </a:p>
          <a:p>
            <a:r>
              <a:rPr lang="en-US" dirty="0"/>
              <a:t>Example 1:</a:t>
            </a:r>
          </a:p>
          <a:p>
            <a:pPr lvl="1"/>
            <a:r>
              <a:rPr lang="en-US" dirty="0"/>
              <a:t>We can assume that the number of friends of an individual is correlated with how influential she will be</a:t>
            </a:r>
          </a:p>
          <a:p>
            <a:pPr lvl="2"/>
            <a:r>
              <a:rPr lang="en-US" dirty="0"/>
              <a:t>It is natural to use any of the centrality measures discussed (Chapter 3) for prediction-based influence measurements</a:t>
            </a:r>
          </a:p>
          <a:p>
            <a:pPr lvl="2"/>
            <a:r>
              <a:rPr lang="en-US" dirty="0"/>
              <a:t>How strong are these friendships?</a:t>
            </a:r>
          </a:p>
          <a:p>
            <a:endParaRPr lang="en-US" dirty="0"/>
          </a:p>
          <a:p>
            <a:r>
              <a:rPr lang="en-US" dirty="0"/>
              <a:t>Example 2:</a:t>
            </a:r>
          </a:p>
          <a:p>
            <a:pPr lvl="1"/>
            <a:r>
              <a:rPr lang="en-US" dirty="0"/>
              <a:t>On Twitter, in-degree (number of followers) is a benchmark for measuring influence commonly used</a:t>
            </a:r>
          </a:p>
        </p:txBody>
      </p:sp>
      <p:pic>
        <p:nvPicPr>
          <p:cNvPr id="4098" name="Picture 2" descr="http://louisgudema.com/wp-content/uploads/2014/02/2-big-number-of-follow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5715000"/>
            <a:ext cx="3152775" cy="5810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acebook-imaginary-friends-comic.jpg (1900×145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4275" y="2560260"/>
            <a:ext cx="3427325" cy="26264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 y="990600"/>
            <a:ext cx="7848600" cy="1569660"/>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We assume that </a:t>
            </a:r>
          </a:p>
          <a:p>
            <a:pPr marL="800100"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an individual’s attribute, or </a:t>
            </a:r>
          </a:p>
          <a:p>
            <a:pPr marL="800100"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the way the user is situated in the network </a:t>
            </a:r>
          </a:p>
          <a:p>
            <a:r>
              <a:rPr lang="en-US" sz="2400" b="1" dirty="0">
                <a:latin typeface="Open Sans" panose="020B0606030504020204" pitchFamily="34" charset="0"/>
                <a:ea typeface="Open Sans" panose="020B0606030504020204" pitchFamily="34" charset="0"/>
                <a:cs typeface="Open Sans" panose="020B0606030504020204" pitchFamily="34" charset="0"/>
              </a:rPr>
              <a:t>predicts</a:t>
            </a:r>
            <a:r>
              <a:rPr lang="en-US" sz="2400" dirty="0">
                <a:latin typeface="Open Sans" panose="020B0606030504020204" pitchFamily="34" charset="0"/>
                <a:ea typeface="Open Sans" panose="020B0606030504020204" pitchFamily="34" charset="0"/>
                <a:cs typeface="Open Sans" panose="020B0606030504020204" pitchFamily="34" charset="0"/>
              </a:rPr>
              <a:t> how influential the user </a:t>
            </a:r>
            <a:r>
              <a:rPr lang="en-US" sz="2400" b="1" dirty="0">
                <a:latin typeface="Open Sans" panose="020B0606030504020204" pitchFamily="34" charset="0"/>
                <a:ea typeface="Open Sans" panose="020B0606030504020204" pitchFamily="34" charset="0"/>
                <a:cs typeface="Open Sans" panose="020B0606030504020204" pitchFamily="34" charset="0"/>
              </a:rPr>
              <a:t>will</a:t>
            </a:r>
            <a:r>
              <a:rPr lang="en-US" sz="2400" dirty="0">
                <a:latin typeface="Open Sans" panose="020B0606030504020204" pitchFamily="34" charset="0"/>
                <a:ea typeface="Open Sans" panose="020B0606030504020204" pitchFamily="34" charset="0"/>
                <a:cs typeface="Open Sans" panose="020B0606030504020204" pitchFamily="34" charset="0"/>
              </a:rPr>
              <a:t> be</a:t>
            </a:r>
          </a:p>
        </p:txBody>
      </p:sp>
    </p:spTree>
    <p:extLst>
      <p:ext uri="{BB962C8B-B14F-4D97-AF65-F5344CB8AC3E}">
        <p14:creationId xmlns:p14="http://schemas.microsoft.com/office/powerpoint/2010/main" val="538065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Observation-based Measurement </a:t>
            </a:r>
          </a:p>
        </p:txBody>
      </p:sp>
      <p:sp>
        <p:nvSpPr>
          <p:cNvPr id="3" name="Content Placeholder 2"/>
          <p:cNvSpPr>
            <a:spLocks noGrp="1"/>
          </p:cNvSpPr>
          <p:nvPr>
            <p:ph idx="1"/>
          </p:nvPr>
        </p:nvSpPr>
        <p:spPr>
          <a:xfrm>
            <a:off x="457200" y="1066800"/>
            <a:ext cx="6248400" cy="5318760"/>
          </a:xfrm>
        </p:spPr>
        <p:txBody>
          <a:bodyPr>
            <a:normAutofit fontScale="77500" lnSpcReduction="20000"/>
          </a:bodyPr>
          <a:lstStyle/>
          <a:p>
            <a:pPr marL="0" indent="0">
              <a:buNone/>
            </a:pPr>
            <a:r>
              <a:rPr lang="en-US" dirty="0"/>
              <a:t>We quantify influence of an individual by measuring the amount of influence attributed to the individual</a:t>
            </a:r>
          </a:p>
          <a:p>
            <a:pPr marL="0" indent="0">
              <a:buNone/>
            </a:pPr>
            <a:endParaRPr lang="en-US" dirty="0"/>
          </a:p>
          <a:p>
            <a:pPr marL="0" indent="0">
              <a:buNone/>
            </a:pPr>
            <a:r>
              <a:rPr lang="en-US" b="1" dirty="0"/>
              <a:t>I. When an individual is the role model</a:t>
            </a:r>
          </a:p>
          <a:p>
            <a:pPr lvl="1"/>
            <a:r>
              <a:rPr lang="en-US" dirty="0"/>
              <a:t>Influence measure: size of the audience that has been influenced</a:t>
            </a:r>
          </a:p>
          <a:p>
            <a:endParaRPr lang="en-US" b="1" dirty="0"/>
          </a:p>
          <a:p>
            <a:pPr marL="0" indent="0">
              <a:buNone/>
            </a:pPr>
            <a:r>
              <a:rPr lang="en-US" b="1" dirty="0"/>
              <a:t>II. When an individual spreads information</a:t>
            </a:r>
          </a:p>
          <a:p>
            <a:pPr lvl="1"/>
            <a:r>
              <a:rPr lang="en-US" dirty="0"/>
              <a:t>Influence measure: the size of the cascade, the population affected, the rate at which the population gets influenced</a:t>
            </a:r>
          </a:p>
          <a:p>
            <a:endParaRPr lang="en-US" b="1" dirty="0"/>
          </a:p>
          <a:p>
            <a:pPr marL="0" indent="0">
              <a:buNone/>
            </a:pPr>
            <a:r>
              <a:rPr lang="en-US" b="1" dirty="0"/>
              <a:t>III. When an individual increases values</a:t>
            </a:r>
          </a:p>
          <a:p>
            <a:pPr lvl="1"/>
            <a:r>
              <a:rPr lang="en-US" dirty="0"/>
              <a:t>Influence measure: the increase (or rate  of increase) in the value of an item or action</a:t>
            </a:r>
          </a:p>
          <a:p>
            <a:pPr lvl="3"/>
            <a:r>
              <a:rPr lang="en-US" dirty="0"/>
              <a:t>The second person who bought the fax machine increased its value dramatically</a:t>
            </a:r>
          </a:p>
        </p:txBody>
      </p:sp>
      <p:pic>
        <p:nvPicPr>
          <p:cNvPr id="5122" name="Picture 2" descr="clustomers.jpg (869×6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5444" y="3429000"/>
            <a:ext cx="1889907" cy="13505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rtrait_Gandhi.jpg (2024×304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800" y="1905000"/>
            <a:ext cx="913197"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02129412.png (513×3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7747" y="4953000"/>
            <a:ext cx="1765300" cy="1324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87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a:xfrm>
            <a:off x="1981200" y="3886200"/>
            <a:ext cx="7010400" cy="2438400"/>
          </a:xfrm>
        </p:spPr>
        <p:txBody>
          <a:bodyPr>
            <a:normAutofit/>
          </a:bodyPr>
          <a:lstStyle/>
          <a:p>
            <a:r>
              <a:rPr lang="en-US" sz="2400" dirty="0"/>
              <a:t>Measuring Influence on Blogosphere</a:t>
            </a:r>
          </a:p>
          <a:p>
            <a:r>
              <a:rPr lang="en-US" sz="2400" dirty="0"/>
              <a:t>Measuring Influence on </a:t>
            </a:r>
            <a:r>
              <a:rPr lang="en-US" sz="2400" dirty="0">
                <a:solidFill>
                  <a:srgbClr val="00ABEC"/>
                </a:solidFill>
              </a:rPr>
              <a:t>Twitter</a:t>
            </a:r>
          </a:p>
        </p:txBody>
      </p:sp>
      <p:sp>
        <p:nvSpPr>
          <p:cNvPr id="4" name="Title 3"/>
          <p:cNvSpPr>
            <a:spLocks noGrp="1"/>
          </p:cNvSpPr>
          <p:nvPr>
            <p:ph type="title"/>
          </p:nvPr>
        </p:nvSpPr>
        <p:spPr/>
        <p:txBody>
          <a:bodyPr/>
          <a:lstStyle/>
          <a:p>
            <a:r>
              <a:rPr lang="en-US" dirty="0"/>
              <a:t>Case Studies for Measuring Influence in Social Media</a:t>
            </a:r>
          </a:p>
        </p:txBody>
      </p:sp>
    </p:spTree>
    <p:extLst>
      <p:ext uri="{BB962C8B-B14F-4D97-AF65-F5344CB8AC3E}">
        <p14:creationId xmlns:p14="http://schemas.microsoft.com/office/powerpoint/2010/main" val="2428919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Social Influence on Blogosphere</a:t>
            </a:r>
          </a:p>
        </p:txBody>
      </p:sp>
      <p:sp>
        <p:nvSpPr>
          <p:cNvPr id="5" name="Content Placeholder 4"/>
          <p:cNvSpPr>
            <a:spLocks noGrp="1"/>
          </p:cNvSpPr>
          <p:nvPr>
            <p:ph idx="1"/>
          </p:nvPr>
        </p:nvSpPr>
        <p:spPr>
          <a:xfrm>
            <a:off x="457200" y="1066800"/>
            <a:ext cx="4114800" cy="5318760"/>
          </a:xfrm>
        </p:spPr>
        <p:txBody>
          <a:bodyPr>
            <a:normAutofit fontScale="70000" lnSpcReduction="20000"/>
          </a:bodyPr>
          <a:lstStyle/>
          <a:p>
            <a:r>
              <a:rPr lang="en-US" b="1" dirty="0"/>
              <a:t>Goal:</a:t>
            </a:r>
            <a:r>
              <a:rPr lang="en-US" dirty="0"/>
              <a:t> figure out most influential bloggers on the blogosphere</a:t>
            </a:r>
          </a:p>
          <a:p>
            <a:endParaRPr lang="en-US" dirty="0"/>
          </a:p>
          <a:p>
            <a:r>
              <a:rPr lang="en-US" b="1" dirty="0"/>
              <a:t>Why?</a:t>
            </a:r>
            <a:r>
              <a:rPr lang="en-US" dirty="0"/>
              <a:t> We have limited time</a:t>
            </a:r>
          </a:p>
          <a:p>
            <a:pPr lvl="1"/>
            <a:r>
              <a:rPr lang="en-US" dirty="0"/>
              <a:t>Following the influentials is often a good heuristic of filtering what’s uninteresting</a:t>
            </a:r>
          </a:p>
          <a:p>
            <a:pPr lvl="1"/>
            <a:endParaRPr lang="en-US" dirty="0"/>
          </a:p>
          <a:p>
            <a:r>
              <a:rPr lang="en-US" dirty="0"/>
              <a:t>Common measure for quantifying influence of bloggers is to use in-degree centrality</a:t>
            </a:r>
          </a:p>
          <a:p>
            <a:endParaRPr lang="en-US" dirty="0"/>
          </a:p>
          <a:p>
            <a:r>
              <a:rPr lang="en-US" dirty="0"/>
              <a:t>In-links are sparse</a:t>
            </a:r>
          </a:p>
          <a:p>
            <a:pPr lvl="1"/>
            <a:r>
              <a:rPr lang="en-US" dirty="0"/>
              <a:t>More detailed analysis is required to measure influence</a:t>
            </a:r>
          </a:p>
        </p:txBody>
      </p:sp>
      <p:pic>
        <p:nvPicPr>
          <p:cNvPr id="6146" name="Picture 2" descr="https://fakihahassanrizvi.files.wordpress.com/2012/12/arab-blogosphe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066800"/>
            <a:ext cx="4164554" cy="423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47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iFinder</a:t>
            </a:r>
            <a:r>
              <a:rPr lang="en-US" dirty="0"/>
              <a:t>: Characterizing Influence in Blogs</a:t>
            </a:r>
          </a:p>
        </p:txBody>
      </p:sp>
      <p:pic>
        <p:nvPicPr>
          <p:cNvPr id="9218"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 y="3997942"/>
            <a:ext cx="5218453" cy="24095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5257800" y="3997942"/>
                <a:ext cx="3886200" cy="1938992"/>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We can model each one of these properties using a graph</a:t>
                </a:r>
              </a:p>
              <a:p>
                <a:pPr marL="342900" indent="-34290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𝑝</m:t>
                    </m:r>
                  </m:oMath>
                </a14:m>
                <a:r>
                  <a:rPr lang="en-US" sz="2400" dirty="0">
                    <a:latin typeface="Open Sans" panose="020B0606030504020204" pitchFamily="34" charset="0"/>
                    <a:ea typeface="Open Sans" panose="020B0606030504020204" pitchFamily="34" charset="0"/>
                    <a:cs typeface="Open Sans" panose="020B0606030504020204" pitchFamily="34" charset="0"/>
                  </a:rPr>
                  <a:t> is a blogpost referred to by other links</a:t>
                </a:r>
              </a:p>
            </p:txBody>
          </p:sp>
        </mc:Choice>
        <mc:Fallback xmlns="">
          <p:sp>
            <p:nvSpPr>
              <p:cNvPr id="3" name="Rectangle 2"/>
              <p:cNvSpPr>
                <a:spLocks noRot="1" noChangeAspect="1" noMove="1" noResize="1" noEditPoints="1" noAdjustHandles="1" noChangeArrowheads="1" noChangeShapeType="1" noTextEdit="1"/>
              </p:cNvSpPr>
              <p:nvPr/>
            </p:nvSpPr>
            <p:spPr>
              <a:xfrm>
                <a:off x="5257800" y="3997942"/>
                <a:ext cx="3886200" cy="1938992"/>
              </a:xfrm>
              <a:prstGeom prst="rect">
                <a:avLst/>
              </a:prstGeom>
              <a:blipFill>
                <a:blip r:embed="rId4"/>
                <a:stretch>
                  <a:fillRect l="-2512" t="-2516" r="-2512" b="-6289"/>
                </a:stretch>
              </a:blipFill>
            </p:spPr>
            <p:txBody>
              <a:bodyPr/>
              <a:lstStyle/>
              <a:p>
                <a:r>
                  <a:rPr lang="en-US">
                    <a:noFill/>
                  </a:rPr>
                  <a:t> </a:t>
                </a:r>
              </a:p>
            </p:txBody>
          </p:sp>
        </mc:Fallback>
      </mc:AlternateContent>
      <p:sp>
        <p:nvSpPr>
          <p:cNvPr id="5" name="Rectangle 4"/>
          <p:cNvSpPr/>
          <p:nvPr/>
        </p:nvSpPr>
        <p:spPr>
          <a:xfrm>
            <a:off x="21579" y="1044809"/>
            <a:ext cx="7086600" cy="2308324"/>
          </a:xfrm>
          <a:prstGeom prst="rect">
            <a:avLst/>
          </a:prstGeom>
        </p:spPr>
        <p:txBody>
          <a:bodyPr wrap="square">
            <a:spAutoFit/>
          </a:bodyPr>
          <a:lstStyle/>
          <a:p>
            <a:r>
              <a:rPr lang="en-US" sz="2400" i="1" dirty="0">
                <a:latin typeface="Open Sans" panose="020B0606030504020204" pitchFamily="34" charset="0"/>
                <a:ea typeface="Open Sans" panose="020B0606030504020204" pitchFamily="34" charset="0"/>
                <a:cs typeface="Open Sans" panose="020B0606030504020204" pitchFamily="34" charset="0"/>
              </a:rPr>
              <a:t>Keller and Berry </a:t>
            </a:r>
            <a:r>
              <a:rPr lang="en-US" sz="2400" dirty="0">
                <a:latin typeface="Open Sans" panose="020B0606030504020204" pitchFamily="34" charset="0"/>
                <a:ea typeface="Open Sans" panose="020B0606030504020204" pitchFamily="34" charset="0"/>
                <a:cs typeface="Open Sans" panose="020B0606030504020204" pitchFamily="34" charset="0"/>
              </a:rPr>
              <a:t>argue that the </a:t>
            </a:r>
            <a:r>
              <a:rPr lang="en-US" sz="2400" b="1" dirty="0" err="1">
                <a:solidFill>
                  <a:srgbClr val="B0634B"/>
                </a:solidFill>
                <a:latin typeface="Open Sans" panose="020B0606030504020204" pitchFamily="34" charset="0"/>
                <a:ea typeface="Open Sans" panose="020B0606030504020204" pitchFamily="34" charset="0"/>
                <a:cs typeface="Open Sans" panose="020B0606030504020204" pitchFamily="34" charset="0"/>
              </a:rPr>
              <a:t>influentials</a:t>
            </a:r>
            <a:r>
              <a:rPr lang="en-US" sz="2400" dirty="0">
                <a:latin typeface="Open Sans" panose="020B0606030504020204" pitchFamily="34" charset="0"/>
                <a:ea typeface="Open Sans" panose="020B0606030504020204" pitchFamily="34" charset="0"/>
                <a:cs typeface="Open Sans" panose="020B0606030504020204" pitchFamily="34" charset="0"/>
              </a:rPr>
              <a:t> are</a:t>
            </a:r>
          </a:p>
          <a:p>
            <a:pPr marL="800100" lvl="1" indent="-3429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Recognized by others [</a:t>
            </a:r>
            <a:r>
              <a:rPr lang="en-US" sz="2400" b="1" i="1" dirty="0">
                <a:solidFill>
                  <a:srgbClr val="1923F3"/>
                </a:solidFill>
                <a:latin typeface="Open Sans" panose="020B0606030504020204" pitchFamily="34" charset="0"/>
                <a:ea typeface="Open Sans" panose="020B0606030504020204" pitchFamily="34" charset="0"/>
                <a:cs typeface="Open Sans" panose="020B0606030504020204" pitchFamily="34" charset="0"/>
              </a:rPr>
              <a:t>Recognition</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800100" lvl="1" indent="-3429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Their activities result in follow-up activities [</a:t>
            </a:r>
            <a:r>
              <a:rPr lang="en-US" sz="2400" b="1" i="1" dirty="0">
                <a:solidFill>
                  <a:srgbClr val="1923F3"/>
                </a:solidFill>
                <a:latin typeface="Open Sans" panose="020B0606030504020204" pitchFamily="34" charset="0"/>
                <a:ea typeface="Open Sans" panose="020B0606030504020204" pitchFamily="34" charset="0"/>
                <a:cs typeface="Open Sans" panose="020B0606030504020204" pitchFamily="34" charset="0"/>
              </a:rPr>
              <a:t>Activity Generation</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800100" lvl="1" indent="-3429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Have novel perspectives [</a:t>
            </a:r>
            <a:r>
              <a:rPr lang="en-US" sz="2400" b="1" i="1" dirty="0">
                <a:solidFill>
                  <a:srgbClr val="1923F3"/>
                </a:solidFill>
                <a:latin typeface="Open Sans" panose="020B0606030504020204" pitchFamily="34" charset="0"/>
                <a:ea typeface="Open Sans" panose="020B0606030504020204" pitchFamily="34" charset="0"/>
                <a:cs typeface="Open Sans" panose="020B0606030504020204" pitchFamily="34" charset="0"/>
              </a:rPr>
              <a:t>Novelty</a:t>
            </a:r>
            <a:r>
              <a:rPr lang="en-US" sz="2400" dirty="0">
                <a:latin typeface="Open Sans" panose="020B0606030504020204" pitchFamily="34" charset="0"/>
                <a:ea typeface="Open Sans" panose="020B0606030504020204" pitchFamily="34" charset="0"/>
                <a:cs typeface="Open Sans" panose="020B0606030504020204" pitchFamily="34" charset="0"/>
              </a:rPr>
              <a:t>]</a:t>
            </a:r>
          </a:p>
          <a:p>
            <a:pPr marL="800100" lvl="1" indent="-342900">
              <a:buFont typeface="+mj-lt"/>
              <a:buAutoNum type="arabicPeriod"/>
            </a:pPr>
            <a:r>
              <a:rPr lang="en-US" sz="2400" dirty="0">
                <a:latin typeface="Open Sans" panose="020B0606030504020204" pitchFamily="34" charset="0"/>
                <a:ea typeface="Open Sans" panose="020B0606030504020204" pitchFamily="34" charset="0"/>
                <a:cs typeface="Open Sans" panose="020B0606030504020204" pitchFamily="34" charset="0"/>
              </a:rPr>
              <a:t>Are eloquent [</a:t>
            </a:r>
            <a:r>
              <a:rPr lang="en-US" sz="2400" b="1" i="1" dirty="0">
                <a:solidFill>
                  <a:srgbClr val="1923F3"/>
                </a:solidFill>
                <a:latin typeface="Open Sans" panose="020B0606030504020204" pitchFamily="34" charset="0"/>
                <a:ea typeface="Open Sans" panose="020B0606030504020204" pitchFamily="34" charset="0"/>
                <a:cs typeface="Open Sans" panose="020B0606030504020204" pitchFamily="34" charset="0"/>
              </a:rPr>
              <a:t>Eloquence</a:t>
            </a:r>
            <a:r>
              <a:rPr lang="en-US" sz="2400" dirty="0">
                <a:latin typeface="Open Sans" panose="020B0606030504020204" pitchFamily="34" charset="0"/>
                <a:ea typeface="Open Sans" panose="020B0606030504020204" pitchFamily="34" charset="0"/>
                <a:cs typeface="Open Sans" panose="020B0606030504020204" pitchFamily="34" charset="0"/>
              </a:rPr>
              <a:t>]</a:t>
            </a:r>
          </a:p>
        </p:txBody>
      </p:sp>
      <p:pic>
        <p:nvPicPr>
          <p:cNvPr id="7170" name="Picture 2" descr="51KJ9ETbZaL._SY344_BO1,204,203,200_.jpg (234×3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3168" y="1044809"/>
            <a:ext cx="1712232" cy="253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101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Gestures [Features for a Blogpost]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318760"/>
              </a:xfrm>
            </p:spPr>
            <p:txBody>
              <a:bodyPr>
                <a:normAutofit fontScale="70000" lnSpcReduction="20000"/>
              </a:bodyPr>
              <a:lstStyle/>
              <a:p>
                <a:pPr marL="0" indent="0">
                  <a:buNone/>
                </a:pPr>
                <a:r>
                  <a:rPr lang="en-US" b="1" dirty="0">
                    <a:solidFill>
                      <a:srgbClr val="1923F3"/>
                    </a:solidFill>
                  </a:rPr>
                  <a:t>Recognition</a:t>
                </a:r>
                <a:endParaRPr lang="en-US" dirty="0">
                  <a:solidFill>
                    <a:srgbClr val="1923F3"/>
                  </a:solidFill>
                </a:endParaRPr>
              </a:p>
              <a:p>
                <a:pPr lvl="1"/>
                <a:r>
                  <a:rPr lang="en-US" dirty="0"/>
                  <a:t>Feature: the number of the links that point to the blogpost (in-links) </a:t>
                </a:r>
              </a:p>
              <a:p>
                <a:pPr lvl="1"/>
                <a:r>
                  <a:rPr lang="en-US" dirty="0"/>
                  <a:t>Let</a:t>
                </a:r>
                <a14:m>
                  <m:oMath xmlns:m="http://schemas.openxmlformats.org/officeDocument/2006/math">
                    <m:r>
                      <a:rPr lang="en-US" i="1" dirty="0" smtClean="0">
                        <a:latin typeface="Cambria Math" panose="02040503050406030204" pitchFamily="18" charset="0"/>
                      </a:rPr>
                      <m:t> </m:t>
                    </m:r>
                    <m:r>
                      <a:rPr lang="en-US" i="1" dirty="0" err="1">
                        <a:latin typeface="Cambria Math" panose="02040503050406030204" pitchFamily="18" charset="0"/>
                      </a:rPr>
                      <m:t>𝐼</m:t>
                    </m:r>
                    <m:r>
                      <a:rPr lang="en-US" i="1" baseline="-25000" dirty="0" err="1">
                        <a:latin typeface="Cambria Math" panose="02040503050406030204" pitchFamily="18" charset="0"/>
                      </a:rPr>
                      <m:t>𝑝</m:t>
                    </m:r>
                  </m:oMath>
                </a14:m>
                <a:r>
                  <a:rPr lang="en-US" dirty="0"/>
                  <a:t> denotes the set of in-links that point to blogpost </a:t>
                </a:r>
                <a14:m>
                  <m:oMath xmlns:m="http://schemas.openxmlformats.org/officeDocument/2006/math">
                    <m:r>
                      <a:rPr lang="en-US" i="1" dirty="0" smtClean="0">
                        <a:latin typeface="Cambria Math" panose="02040503050406030204" pitchFamily="18" charset="0"/>
                      </a:rPr>
                      <m:t>𝑝</m:t>
                    </m:r>
                  </m:oMath>
                </a14:m>
                <a:r>
                  <a:rPr lang="en-US" dirty="0"/>
                  <a:t>.</a:t>
                </a:r>
              </a:p>
              <a:p>
                <a:pPr marL="0" indent="0">
                  <a:buNone/>
                </a:pPr>
                <a:endParaRPr lang="en-US" dirty="0"/>
              </a:p>
              <a:p>
                <a:pPr marL="0" indent="0">
                  <a:buNone/>
                </a:pPr>
                <a:r>
                  <a:rPr lang="en-US" b="1" dirty="0">
                    <a:solidFill>
                      <a:srgbClr val="1923F3"/>
                    </a:solidFill>
                  </a:rPr>
                  <a:t>Activity Generation</a:t>
                </a:r>
                <a:endParaRPr lang="en-US" dirty="0">
                  <a:solidFill>
                    <a:srgbClr val="1923F3"/>
                  </a:solidFill>
                </a:endParaRPr>
              </a:p>
              <a:p>
                <a:pPr lvl="1"/>
                <a:r>
                  <a:rPr lang="en-US" dirty="0"/>
                  <a:t>Feature: the number of comments that </a:t>
                </a:r>
                <a14:m>
                  <m:oMath xmlns:m="http://schemas.openxmlformats.org/officeDocument/2006/math">
                    <m:r>
                      <a:rPr lang="en-US" i="1" dirty="0" smtClean="0">
                        <a:latin typeface="Cambria Math" panose="02040503050406030204" pitchFamily="18" charset="0"/>
                      </a:rPr>
                      <m:t>𝑝</m:t>
                    </m:r>
                  </m:oMath>
                </a14:m>
                <a:r>
                  <a:rPr lang="en-US" dirty="0"/>
                  <a:t> receives. </a:t>
                </a:r>
              </a:p>
              <a:p>
                <a:pPr lvl="1"/>
                <a14:m>
                  <m:oMath xmlns:m="http://schemas.openxmlformats.org/officeDocument/2006/math">
                    <m:r>
                      <a:rPr lang="en-US" i="1" dirty="0" smtClean="0">
                        <a:latin typeface="Cambria Math" panose="02040503050406030204" pitchFamily="18" charset="0"/>
                      </a:rPr>
                      <m:t>𝑐</m:t>
                    </m:r>
                    <m:r>
                      <a:rPr lang="en-US" i="1" baseline="-25000" dirty="0" err="1" smtClean="0">
                        <a:latin typeface="Cambria Math" panose="02040503050406030204" pitchFamily="18" charset="0"/>
                      </a:rPr>
                      <m:t>𝑝</m:t>
                    </m:r>
                  </m:oMath>
                </a14:m>
                <a:r>
                  <a:rPr lang="en-US" dirty="0"/>
                  <a:t> denotes the number of comments that blogpost </a:t>
                </a:r>
                <a14:m>
                  <m:oMath xmlns:m="http://schemas.openxmlformats.org/officeDocument/2006/math">
                    <m:r>
                      <a:rPr lang="en-US" i="1" dirty="0" smtClean="0">
                        <a:latin typeface="Cambria Math" panose="02040503050406030204" pitchFamily="18" charset="0"/>
                      </a:rPr>
                      <m:t>𝑝</m:t>
                    </m:r>
                  </m:oMath>
                </a14:m>
                <a:r>
                  <a:rPr lang="en-US" dirty="0"/>
                  <a:t> receives.</a:t>
                </a:r>
              </a:p>
              <a:p>
                <a:pPr marL="0" indent="0">
                  <a:buNone/>
                </a:pPr>
                <a:r>
                  <a:rPr lang="en-US" dirty="0"/>
                  <a:t> </a:t>
                </a:r>
              </a:p>
              <a:p>
                <a:pPr marL="0" indent="0">
                  <a:buNone/>
                </a:pPr>
                <a:r>
                  <a:rPr lang="en-US" b="1" dirty="0">
                    <a:solidFill>
                      <a:srgbClr val="1923F3"/>
                    </a:solidFill>
                  </a:rPr>
                  <a:t>Novelty</a:t>
                </a:r>
              </a:p>
              <a:p>
                <a:pPr lvl="1"/>
                <a:r>
                  <a:rPr lang="en-US" dirty="0"/>
                  <a:t>Feature: inversely correlated with the number of references a blogpost employs. i.e., the more citations a blogpost has it is considered less novel. </a:t>
                </a:r>
              </a:p>
              <a:p>
                <a:pPr lvl="1"/>
                <a:r>
                  <a:rPr lang="en-US" dirty="0"/>
                  <a:t>O</a:t>
                </a:r>
                <a:r>
                  <a:rPr lang="en-US" baseline="-25000" dirty="0"/>
                  <a:t>p</a:t>
                </a:r>
                <a:r>
                  <a:rPr lang="en-US" dirty="0"/>
                  <a:t> denotes the set of out-links for blogpost p.</a:t>
                </a:r>
              </a:p>
              <a:p>
                <a:endParaRPr lang="en-US" dirty="0"/>
              </a:p>
              <a:p>
                <a:pPr marL="0" indent="0">
                  <a:buNone/>
                </a:pPr>
                <a:r>
                  <a:rPr lang="en-US" b="1" dirty="0">
                    <a:solidFill>
                      <a:srgbClr val="1923F3"/>
                    </a:solidFill>
                  </a:rPr>
                  <a:t>Eloquence</a:t>
                </a:r>
              </a:p>
              <a:p>
                <a:pPr lvl="1"/>
                <a:r>
                  <a:rPr lang="en-US" dirty="0"/>
                  <a:t>Feature: estimated by the length of the blogpost. </a:t>
                </a:r>
              </a:p>
              <a:p>
                <a:pPr lvl="1"/>
                <a:r>
                  <a:rPr lang="en-US" dirty="0"/>
                  <a:t>Bloggers tend to write short blogposts. Longer blogposts are believed to be more eloquent. </a:t>
                </a:r>
              </a:p>
              <a:p>
                <a:pPr lvl="1"/>
                <a:r>
                  <a:rPr lang="en-US" dirty="0"/>
                  <a:t>The length of a blogpost </a:t>
                </a:r>
                <a:r>
                  <a:rPr lang="en-US" dirty="0" err="1"/>
                  <a:t>l</a:t>
                </a:r>
                <a:r>
                  <a:rPr lang="en-US" baseline="-25000" dirty="0" err="1"/>
                  <a:t>p</a:t>
                </a:r>
                <a:r>
                  <a:rPr lang="en-US" dirty="0"/>
                  <a:t> can be employed as a measure of eloquence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318760"/>
              </a:xfrm>
              <a:blipFill>
                <a:blip r:embed="rId2"/>
                <a:stretch>
                  <a:fillRect l="-714" t="-1604" r="-214"/>
                </a:stretch>
              </a:blipFill>
            </p:spPr>
            <p:txBody>
              <a:bodyPr/>
              <a:lstStyle/>
              <a:p>
                <a:r>
                  <a:rPr lang="en-US">
                    <a:noFill/>
                  </a:rPr>
                  <a:t> </a:t>
                </a:r>
              </a:p>
            </p:txBody>
          </p:sp>
        </mc:Fallback>
      </mc:AlternateContent>
    </p:spTree>
    <p:extLst>
      <p:ext uri="{BB962C8B-B14F-4D97-AF65-F5344CB8AC3E}">
        <p14:creationId xmlns:p14="http://schemas.microsoft.com/office/powerpoint/2010/main" val="366164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Flow</a:t>
            </a:r>
          </a:p>
        </p:txBody>
      </p:sp>
      <mc:AlternateContent xmlns:mc="http://schemas.openxmlformats.org/markup-compatibility/2006" xmlns:a14="http://schemas.microsoft.com/office/drawing/2010/main">
        <mc:Choice Requires="a14">
          <p:sp>
            <p:nvSpPr>
              <p:cNvPr id="4" name="Rectangle 3"/>
              <p:cNvSpPr/>
              <p:nvPr/>
            </p:nvSpPr>
            <p:spPr>
              <a:xfrm>
                <a:off x="381000" y="3629009"/>
                <a:ext cx="8763000" cy="2308324"/>
              </a:xfrm>
              <a:prstGeom prst="rect">
                <a:avLst/>
              </a:prstGeom>
            </p:spPr>
            <p:txBody>
              <a:bodyPr wrap="square">
                <a:spAutoFit/>
              </a:bodyPr>
              <a:lstStyle/>
              <a:p>
                <a:pPr marL="342900" indent="-34290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𝐼</m:t>
                    </m:r>
                    <m:r>
                      <a:rPr lang="en-US" sz="2400" i="1" dirty="0" smtClean="0">
                        <a:latin typeface="Cambria Math" panose="02040503050406030204" pitchFamily="18" charset="0"/>
                      </a:rPr>
                      <m:t>(.)</m:t>
                    </m:r>
                  </m:oMath>
                </a14:m>
                <a:r>
                  <a:rPr lang="en-US" sz="2400" dirty="0">
                    <a:latin typeface="Open Sans" panose="020B0606030504020204" pitchFamily="34" charset="0"/>
                  </a:rPr>
                  <a:t> denotes the influence a blogpost</a:t>
                </a:r>
              </a:p>
              <a:p>
                <a:pPr marL="342900" indent="-34290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𝑝</m:t>
                    </m:r>
                    <m:r>
                      <a:rPr lang="en-US" sz="2400" i="1" baseline="-25000" dirty="0">
                        <a:latin typeface="Cambria Math" panose="02040503050406030204" pitchFamily="18" charset="0"/>
                      </a:rPr>
                      <m:t>𝑚</m:t>
                    </m:r>
                  </m:oMath>
                </a14:m>
                <a:r>
                  <a:rPr lang="en-US" sz="2400" dirty="0">
                    <a:latin typeface="Open Sans" panose="020B0606030504020204" pitchFamily="34" charset="0"/>
                  </a:rPr>
                  <a:t> is the number of blogposts that point to blog post </a:t>
                </a:r>
                <a14:m>
                  <m:oMath xmlns:m="http://schemas.openxmlformats.org/officeDocument/2006/math">
                    <m:r>
                      <a:rPr lang="en-US" sz="2400" i="1" dirty="0" smtClean="0">
                        <a:latin typeface="Cambria Math" panose="02040503050406030204" pitchFamily="18" charset="0"/>
                      </a:rPr>
                      <m:t>𝑝</m:t>
                    </m:r>
                  </m:oMath>
                </a14:m>
                <a:r>
                  <a:rPr lang="en-US" sz="2400" dirty="0">
                    <a:latin typeface="Open Sans" panose="020B0606030504020204" pitchFamily="34" charset="0"/>
                  </a:rPr>
                  <a:t> </a:t>
                </a:r>
              </a:p>
              <a:p>
                <a:pPr marL="342900" indent="-34290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𝑝</m:t>
                    </m:r>
                    <m:r>
                      <a:rPr lang="en-US" sz="2400" i="1" baseline="-25000" dirty="0" err="1" smtClean="0">
                        <a:latin typeface="Cambria Math" panose="02040503050406030204" pitchFamily="18" charset="0"/>
                      </a:rPr>
                      <m:t>𝑛</m:t>
                    </m:r>
                  </m:oMath>
                </a14:m>
                <a:r>
                  <a:rPr lang="en-US" sz="2400" dirty="0">
                    <a:latin typeface="Open Sans" panose="020B0606030504020204" pitchFamily="34" charset="0"/>
                  </a:rPr>
                  <a:t> is the number of blog posts referred to in </a:t>
                </a:r>
                <a14:m>
                  <m:oMath xmlns:m="http://schemas.openxmlformats.org/officeDocument/2006/math">
                    <m:r>
                      <a:rPr lang="en-US" sz="2400" i="1" dirty="0" smtClean="0">
                        <a:latin typeface="Cambria Math" panose="02040503050406030204" pitchFamily="18" charset="0"/>
                      </a:rPr>
                      <m:t>𝑝</m:t>
                    </m:r>
                  </m:oMath>
                </a14:m>
                <a:endParaRPr lang="en-US" sz="2400" dirty="0">
                  <a:latin typeface="Open Sans" panose="020B0606030504020204" pitchFamily="34" charset="0"/>
                </a:endParaRPr>
              </a:p>
              <a:p>
                <a:pPr marL="342900" indent="-342900">
                  <a:buFont typeface="Arial" panose="020B0604020202020204" pitchFamily="34" charset="0"/>
                  <a:buChar char="•"/>
                </a:pPr>
                <a14:m>
                  <m:oMath xmlns:m="http://schemas.openxmlformats.org/officeDocument/2006/math">
                    <m:r>
                      <a:rPr lang="en-US" sz="2400" i="1" dirty="0">
                        <a:latin typeface="Cambria Math" panose="02040503050406030204" pitchFamily="18" charset="0"/>
                      </a:rPr>
                      <m:t>𝑤</m:t>
                    </m:r>
                    <m:r>
                      <a:rPr lang="en-US" sz="2400" i="1" baseline="-25000" dirty="0">
                        <a:latin typeface="Cambria Math" panose="02040503050406030204" pitchFamily="18" charset="0"/>
                      </a:rPr>
                      <m:t>𝑖𝑛</m:t>
                    </m:r>
                  </m:oMath>
                </a14:m>
                <a:r>
                  <a:rPr lang="en-US" sz="2400" dirty="0">
                    <a:latin typeface="Open Sans" panose="020B0606030504020204" pitchFamily="34" charset="0"/>
                  </a:rPr>
                  <a:t> and </a:t>
                </a:r>
                <a14:m>
                  <m:oMath xmlns:m="http://schemas.openxmlformats.org/officeDocument/2006/math">
                    <m:r>
                      <a:rPr lang="en-US" sz="2400" i="1" dirty="0">
                        <a:latin typeface="Cambria Math" panose="02040503050406030204" pitchFamily="18" charset="0"/>
                      </a:rPr>
                      <m:t>𝑤</m:t>
                    </m:r>
                    <m:r>
                      <a:rPr lang="en-US" sz="2400" i="1" baseline="-25000" dirty="0" err="1">
                        <a:latin typeface="Cambria Math" panose="02040503050406030204" pitchFamily="18" charset="0"/>
                      </a:rPr>
                      <m:t>𝑜𝑢𝑡</m:t>
                    </m:r>
                  </m:oMath>
                </a14:m>
                <a:r>
                  <a:rPr lang="en-US" sz="2400" baseline="-25000" dirty="0">
                    <a:latin typeface="Open Sans" panose="020B0606030504020204" pitchFamily="34" charset="0"/>
                  </a:rPr>
                  <a:t> </a:t>
                </a:r>
                <a:r>
                  <a:rPr lang="en-US" sz="2400" dirty="0">
                    <a:latin typeface="Open Sans" panose="020B0606030504020204" pitchFamily="34" charset="0"/>
                  </a:rPr>
                  <a:t>are the weights that adjust the contribution of in- and out-links, respectively</a:t>
                </a:r>
              </a:p>
              <a:p>
                <a:pPr marL="342900" indent="-342900">
                  <a:buFont typeface="Arial" panose="020B0604020202020204" pitchFamily="34" charset="0"/>
                  <a:buChar char="•"/>
                </a:pPr>
                <a:endParaRPr lang="en-US" sz="2400" dirty="0">
                  <a:latin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 y="3629009"/>
                <a:ext cx="8763000" cy="2308324"/>
              </a:xfrm>
              <a:prstGeom prst="rect">
                <a:avLst/>
              </a:prstGeom>
              <a:blipFill rotWithShape="0">
                <a:blip r:embed="rId3"/>
                <a:stretch>
                  <a:fillRect l="-974" t="-2111"/>
                </a:stretch>
              </a:blipFill>
            </p:spPr>
            <p:txBody>
              <a:bodyPr/>
              <a:lstStyle/>
              <a:p>
                <a:r>
                  <a:rPr lang="en-US">
                    <a:noFill/>
                  </a:rPr>
                  <a:t> </a:t>
                </a:r>
              </a:p>
            </p:txBody>
          </p:sp>
        </mc:Fallback>
      </mc:AlternateContent>
      <p:sp>
        <p:nvSpPr>
          <p:cNvPr id="5" name="Rectangle 4"/>
          <p:cNvSpPr/>
          <p:nvPr/>
        </p:nvSpPr>
        <p:spPr>
          <a:xfrm>
            <a:off x="381000" y="1143000"/>
            <a:ext cx="8148578" cy="830997"/>
          </a:xfrm>
          <a:prstGeom prst="rect">
            <a:avLst/>
          </a:prstGeom>
        </p:spPr>
        <p:txBody>
          <a:bodyPr wrap="square">
            <a:spAutoFit/>
          </a:bodyPr>
          <a:lstStyle/>
          <a:p>
            <a:r>
              <a:rPr lang="en-US" sz="2400" dirty="0">
                <a:latin typeface="Open Sans" panose="020B0606030504020204" pitchFamily="34" charset="0"/>
              </a:rPr>
              <a:t>Influence flow describes a measure that accounts for in-links (recognition) and out-links (novelty).</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43733" y="2590800"/>
            <a:ext cx="8056533" cy="439771"/>
          </a:xfrm>
          <a:prstGeom prst="rect">
            <a:avLst/>
          </a:prstGeom>
        </p:spPr>
      </p:pic>
    </p:spTree>
    <p:extLst>
      <p:ext uri="{BB962C8B-B14F-4D97-AF65-F5344CB8AC3E}">
        <p14:creationId xmlns:p14="http://schemas.microsoft.com/office/powerpoint/2010/main" val="2478706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Blogpost Influence</a:t>
            </a:r>
          </a:p>
        </p:txBody>
      </p:sp>
      <mc:AlternateContent xmlns:mc="http://schemas.openxmlformats.org/markup-compatibility/2006" xmlns:a14="http://schemas.microsoft.com/office/drawing/2010/main">
        <mc:Choice Requires="a14">
          <p:sp>
            <p:nvSpPr>
              <p:cNvPr id="4" name="Rectangle 3"/>
              <p:cNvSpPr/>
              <p:nvPr/>
            </p:nvSpPr>
            <p:spPr>
              <a:xfrm>
                <a:off x="208547" y="2590800"/>
                <a:ext cx="8726905" cy="3539430"/>
              </a:xfrm>
              <a:prstGeom prst="rect">
                <a:avLst/>
              </a:prstGeom>
            </p:spPr>
            <p:txBody>
              <a:bodyPr wrap="square">
                <a:spAutoFit/>
              </a:bodyPr>
              <a:lstStyle/>
              <a:p>
                <a:pPr marL="285750" indent="-285750">
                  <a:buFont typeface="Arial" pitchFamily="34" charset="0"/>
                  <a:buChar char="•"/>
                </a:pPr>
                <a14:m>
                  <m:oMath xmlns:m="http://schemas.openxmlformats.org/officeDocument/2006/math">
                    <m:r>
                      <a:rPr lang="en-US" sz="2800" i="1" dirty="0" smtClean="0">
                        <a:latin typeface="Cambria Math" panose="02040503050406030204" pitchFamily="18" charset="0"/>
                      </a:rPr>
                      <m:t>𝑤</m:t>
                    </m:r>
                    <m:r>
                      <a:rPr lang="en-US" sz="2800" i="1" baseline="-25000" dirty="0" err="1" smtClean="0">
                        <a:latin typeface="Cambria Math" panose="02040503050406030204" pitchFamily="18" charset="0"/>
                      </a:rPr>
                      <m:t>𝑙𝑒𝑛𝑔𝑡h</m:t>
                    </m:r>
                  </m:oMath>
                </a14:m>
                <a:r>
                  <a:rPr lang="en-US" sz="2800" dirty="0">
                    <a:latin typeface="Open Sans" panose="020B0606030504020204" pitchFamily="34" charset="0"/>
                  </a:rPr>
                  <a:t> is the weight for the length of the </a:t>
                </a:r>
                <a:r>
                  <a:rPr lang="en-US" sz="2800" dirty="0" err="1">
                    <a:latin typeface="Open Sans" panose="020B0606030504020204" pitchFamily="34" charset="0"/>
                  </a:rPr>
                  <a:t>blogpost</a:t>
                </a:r>
                <a:r>
                  <a:rPr lang="en-US" sz="2800" dirty="0">
                    <a:latin typeface="Open Sans" panose="020B0606030504020204" pitchFamily="34" charset="0"/>
                  </a:rPr>
                  <a:t>.</a:t>
                </a:r>
              </a:p>
              <a:p>
                <a:endParaRPr lang="en-US" sz="2800" dirty="0">
                  <a:latin typeface="Open Sans" panose="020B0606030504020204" pitchFamily="34" charset="0"/>
                </a:endParaRPr>
              </a:p>
              <a:p>
                <a:pPr marL="285750" indent="-285750">
                  <a:buFont typeface="Arial" pitchFamily="34" charset="0"/>
                  <a:buChar char="•"/>
                </a:pPr>
                <a14:m>
                  <m:oMath xmlns:m="http://schemas.openxmlformats.org/officeDocument/2006/math">
                    <m:r>
                      <a:rPr lang="en-US" sz="2800" i="1" dirty="0" smtClean="0">
                        <a:latin typeface="Cambria Math" panose="02040503050406030204" pitchFamily="18" charset="0"/>
                      </a:rPr>
                      <m:t>𝑤</m:t>
                    </m:r>
                    <m:r>
                      <a:rPr lang="en-US" sz="2800" i="1" baseline="-25000" dirty="0" err="1" smtClean="0">
                        <a:latin typeface="Cambria Math" panose="02040503050406030204" pitchFamily="18" charset="0"/>
                      </a:rPr>
                      <m:t>𝑐𝑜𝑚𝑚𝑒𝑛𝑡</m:t>
                    </m:r>
                  </m:oMath>
                </a14:m>
                <a:r>
                  <a:rPr lang="en-US" sz="2800" baseline="-25000" dirty="0">
                    <a:latin typeface="Open Sans" panose="020B0606030504020204" pitchFamily="34" charset="0"/>
                  </a:rPr>
                  <a:t> </a:t>
                </a:r>
                <a:r>
                  <a:rPr lang="en-US" sz="2800" dirty="0">
                    <a:latin typeface="Open Sans" panose="020B0606030504020204" pitchFamily="34" charset="0"/>
                  </a:rPr>
                  <a:t>describes how the number of comments is weighted in the influence computation</a:t>
                </a:r>
              </a:p>
              <a:p>
                <a:pPr marL="285750" indent="-285750">
                  <a:buFont typeface="Arial" pitchFamily="34" charset="0"/>
                  <a:buChar char="•"/>
                </a:pPr>
                <a:endParaRPr lang="en-US" sz="2800" dirty="0">
                  <a:latin typeface="Open Sans" panose="020B0606030504020204" pitchFamily="34" charset="0"/>
                </a:endParaRPr>
              </a:p>
              <a:p>
                <a:pPr marL="285750" indent="-285750">
                  <a:buFont typeface="Arial" pitchFamily="34" charset="0"/>
                  <a:buChar char="•"/>
                </a:pPr>
                <a:r>
                  <a:rPr lang="en-US" sz="2800" dirty="0">
                    <a:latin typeface="Open Sans" panose="020B0606030504020204" pitchFamily="34" charset="0"/>
                  </a:rPr>
                  <a:t>Weights </a:t>
                </a:r>
                <a14:m>
                  <m:oMath xmlns:m="http://schemas.openxmlformats.org/officeDocument/2006/math">
                    <m:r>
                      <a:rPr lang="en-US" sz="2800" i="1" dirty="0" smtClean="0">
                        <a:latin typeface="Cambria Math" panose="02040503050406030204" pitchFamily="18" charset="0"/>
                      </a:rPr>
                      <m:t>𝑤</m:t>
                    </m:r>
                    <m:r>
                      <a:rPr lang="en-US" sz="2800" i="1" baseline="-25000" dirty="0">
                        <a:latin typeface="Cambria Math" panose="02040503050406030204" pitchFamily="18" charset="0"/>
                      </a:rPr>
                      <m:t>𝑖𝑛</m:t>
                    </m:r>
                  </m:oMath>
                </a14:m>
                <a:r>
                  <a:rPr lang="en-US" sz="2800" dirty="0">
                    <a:latin typeface="Open Sans" panose="020B0606030504020204" pitchFamily="34" charset="0"/>
                  </a:rPr>
                  <a:t>, </a:t>
                </a:r>
                <a14:m>
                  <m:oMath xmlns:m="http://schemas.openxmlformats.org/officeDocument/2006/math">
                    <m:r>
                      <a:rPr lang="en-US" sz="2800" i="1" dirty="0" smtClean="0">
                        <a:latin typeface="Cambria Math" panose="02040503050406030204" pitchFamily="18" charset="0"/>
                      </a:rPr>
                      <m:t>𝑤</m:t>
                    </m:r>
                    <m:r>
                      <a:rPr lang="en-US" sz="2800" i="1" baseline="-25000" dirty="0" err="1">
                        <a:latin typeface="Cambria Math" panose="02040503050406030204" pitchFamily="18" charset="0"/>
                      </a:rPr>
                      <m:t>𝑜𝑢𝑡</m:t>
                    </m:r>
                  </m:oMath>
                </a14:m>
                <a:r>
                  <a:rPr lang="en-US" sz="2800" dirty="0">
                    <a:latin typeface="Open Sans" panose="020B0606030504020204" pitchFamily="34" charset="0"/>
                  </a:rPr>
                  <a:t>, </a:t>
                </a:r>
                <a14:m>
                  <m:oMath xmlns:m="http://schemas.openxmlformats.org/officeDocument/2006/math">
                    <m:r>
                      <a:rPr lang="en-US" sz="2800" i="1" dirty="0" smtClean="0">
                        <a:latin typeface="Cambria Math" panose="02040503050406030204" pitchFamily="18" charset="0"/>
                      </a:rPr>
                      <m:t>𝑤</m:t>
                    </m:r>
                    <m:r>
                      <a:rPr lang="en-US" sz="2800" i="1" baseline="-25000" dirty="0" err="1">
                        <a:latin typeface="Cambria Math" panose="02040503050406030204" pitchFamily="18" charset="0"/>
                      </a:rPr>
                      <m:t>𝑐𝑜𝑚𝑚𝑒𝑛𝑡𝑠</m:t>
                    </m:r>
                  </m:oMath>
                </a14:m>
                <a:r>
                  <a:rPr lang="en-US" sz="2800" dirty="0">
                    <a:latin typeface="Open Sans" panose="020B0606030504020204" pitchFamily="34" charset="0"/>
                  </a:rPr>
                  <a:t>, and </a:t>
                </a:r>
                <a14:m>
                  <m:oMath xmlns:m="http://schemas.openxmlformats.org/officeDocument/2006/math">
                    <m:r>
                      <a:rPr lang="en-US" sz="2800" i="1" dirty="0" smtClean="0">
                        <a:latin typeface="Cambria Math" panose="02040503050406030204" pitchFamily="18" charset="0"/>
                      </a:rPr>
                      <m:t>𝑤</m:t>
                    </m:r>
                    <m:r>
                      <a:rPr lang="en-US" sz="2800" i="1" baseline="-25000" dirty="0" err="1" smtClean="0">
                        <a:latin typeface="Cambria Math" panose="02040503050406030204" pitchFamily="18" charset="0"/>
                      </a:rPr>
                      <m:t>𝑙𝑒𝑛𝑔𝑡h</m:t>
                    </m:r>
                  </m:oMath>
                </a14:m>
                <a:r>
                  <a:rPr lang="en-US" sz="2800" dirty="0">
                    <a:latin typeface="Open Sans" panose="020B0606030504020204" pitchFamily="34" charset="0"/>
                  </a:rPr>
                  <a:t> can be tuned to make the model suitable for different domains</a:t>
                </a:r>
              </a:p>
            </p:txBody>
          </p:sp>
        </mc:Choice>
        <mc:Fallback xmlns="">
          <p:sp>
            <p:nvSpPr>
              <p:cNvPr id="4" name="Rectangle 3"/>
              <p:cNvSpPr>
                <a:spLocks noRot="1" noChangeAspect="1" noMove="1" noResize="1" noEditPoints="1" noAdjustHandles="1" noChangeArrowheads="1" noChangeShapeType="1" noTextEdit="1"/>
              </p:cNvSpPr>
              <p:nvPr/>
            </p:nvSpPr>
            <p:spPr>
              <a:xfrm>
                <a:off x="208547" y="2590800"/>
                <a:ext cx="8726905" cy="3539430"/>
              </a:xfrm>
              <a:prstGeom prst="rect">
                <a:avLst/>
              </a:prstGeom>
              <a:blipFill rotWithShape="0">
                <a:blip r:embed="rId3"/>
                <a:stretch>
                  <a:fillRect l="-1257" t="-1721" r="-628" b="-3787"/>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95543" y="1738170"/>
            <a:ext cx="7954286" cy="395429"/>
          </a:xfrm>
          <a:prstGeom prst="rect">
            <a:avLst/>
          </a:prstGeom>
        </p:spPr>
      </p:pic>
    </p:spTree>
    <p:extLst>
      <p:ext uri="{BB962C8B-B14F-4D97-AF65-F5344CB8AC3E}">
        <p14:creationId xmlns:p14="http://schemas.microsoft.com/office/powerpoint/2010/main" val="3263077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Social Influence on </a:t>
            </a:r>
            <a:r>
              <a:rPr lang="en-US" dirty="0">
                <a:solidFill>
                  <a:srgbClr val="00ABEC"/>
                </a:solidFill>
              </a:rPr>
              <a:t>Twitter</a:t>
            </a:r>
          </a:p>
        </p:txBody>
      </p:sp>
      <p:sp>
        <p:nvSpPr>
          <p:cNvPr id="3" name="Content Placeholder 2"/>
          <p:cNvSpPr>
            <a:spLocks noGrp="1"/>
          </p:cNvSpPr>
          <p:nvPr>
            <p:ph idx="1"/>
          </p:nvPr>
        </p:nvSpPr>
        <p:spPr>
          <a:xfrm>
            <a:off x="457200" y="1066800"/>
            <a:ext cx="4114800" cy="5318760"/>
          </a:xfrm>
        </p:spPr>
        <p:txBody>
          <a:bodyPr>
            <a:normAutofit lnSpcReduction="10000"/>
          </a:bodyPr>
          <a:lstStyle/>
          <a:p>
            <a:r>
              <a:rPr lang="en-US" dirty="0"/>
              <a:t>In </a:t>
            </a:r>
            <a:r>
              <a:rPr lang="en-US" b="1" dirty="0">
                <a:solidFill>
                  <a:srgbClr val="00ABEC"/>
                </a:solidFill>
              </a:rPr>
              <a:t>Twitter</a:t>
            </a:r>
            <a:r>
              <a:rPr lang="en-US" dirty="0"/>
              <a:t>, users have an option of following individuals, which allows users to receive tweets from the person being followed</a:t>
            </a:r>
          </a:p>
          <a:p>
            <a:endParaRPr lang="en-US" dirty="0"/>
          </a:p>
          <a:p>
            <a:r>
              <a:rPr lang="en-US" dirty="0"/>
              <a:t>Intuitively, one can think of the number of followers as a measure of influence (in-degree centrality)</a:t>
            </a:r>
          </a:p>
        </p:txBody>
      </p:sp>
      <p:pic>
        <p:nvPicPr>
          <p:cNvPr id="8194" name="Picture 2" descr="TwitterWidget.png (464×4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066800"/>
            <a:ext cx="3862996" cy="3729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106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Social Influence on </a:t>
            </a:r>
            <a:r>
              <a:rPr lang="en-US" dirty="0">
                <a:solidFill>
                  <a:srgbClr val="00ABEC"/>
                </a:solidFill>
              </a:rPr>
              <a:t>Twitter</a:t>
            </a:r>
            <a:r>
              <a:rPr lang="en-US" dirty="0"/>
              <a:t>: Measures</a:t>
            </a:r>
          </a:p>
        </p:txBody>
      </p:sp>
      <p:sp>
        <p:nvSpPr>
          <p:cNvPr id="3" name="Content Placeholder 2"/>
          <p:cNvSpPr>
            <a:spLocks noGrp="1"/>
          </p:cNvSpPr>
          <p:nvPr>
            <p:ph idx="1"/>
          </p:nvPr>
        </p:nvSpPr>
        <p:spPr/>
        <p:txBody>
          <a:bodyPr>
            <a:normAutofit fontScale="92500" lnSpcReduction="20000"/>
          </a:bodyPr>
          <a:lstStyle/>
          <a:p>
            <a:r>
              <a:rPr lang="en-US" b="1" dirty="0">
                <a:solidFill>
                  <a:srgbClr val="00ABEC"/>
                </a:solidFill>
              </a:rPr>
              <a:t>In-degree</a:t>
            </a:r>
          </a:p>
          <a:p>
            <a:pPr lvl="1"/>
            <a:r>
              <a:rPr lang="en-US" dirty="0"/>
              <a:t>The number of users following a person on </a:t>
            </a:r>
            <a:r>
              <a:rPr lang="en-US" b="1" dirty="0"/>
              <a:t>Twitter</a:t>
            </a:r>
          </a:p>
          <a:p>
            <a:pPr lvl="1"/>
            <a:r>
              <a:rPr lang="en-US" dirty="0"/>
              <a:t>Indegree denotes the “audience size” of an individual.</a:t>
            </a:r>
          </a:p>
          <a:p>
            <a:endParaRPr lang="en-US" b="1" dirty="0"/>
          </a:p>
          <a:p>
            <a:r>
              <a:rPr lang="en-US" b="1" dirty="0">
                <a:solidFill>
                  <a:srgbClr val="00ABEC"/>
                </a:solidFill>
              </a:rPr>
              <a:t>Number of Mentions</a:t>
            </a:r>
          </a:p>
          <a:p>
            <a:pPr lvl="1"/>
            <a:r>
              <a:rPr lang="en-US" dirty="0"/>
              <a:t>The number of times an individual is mentioned in a tweet, by  including @username in a tweet. </a:t>
            </a:r>
          </a:p>
          <a:p>
            <a:pPr lvl="1"/>
            <a:r>
              <a:rPr lang="en-US" dirty="0"/>
              <a:t>The number of mentions suggests the “ability in engaging others in conversation”</a:t>
            </a:r>
          </a:p>
          <a:p>
            <a:pPr lvl="1"/>
            <a:endParaRPr lang="en-US" dirty="0"/>
          </a:p>
          <a:p>
            <a:r>
              <a:rPr lang="en-US" b="1" dirty="0">
                <a:solidFill>
                  <a:srgbClr val="00ABEC"/>
                </a:solidFill>
              </a:rPr>
              <a:t>Number of Retweets</a:t>
            </a:r>
            <a:r>
              <a:rPr lang="en-US" dirty="0"/>
              <a:t> </a:t>
            </a:r>
          </a:p>
          <a:p>
            <a:pPr lvl="1"/>
            <a:r>
              <a:rPr lang="en-US" b="1" dirty="0"/>
              <a:t>Twitter</a:t>
            </a:r>
            <a:r>
              <a:rPr lang="en-US" dirty="0"/>
              <a:t> users have the opportunity to forward tweets to a broader audience via the retweet capability. </a:t>
            </a:r>
          </a:p>
          <a:p>
            <a:pPr lvl="1"/>
            <a:r>
              <a:rPr lang="en-US" dirty="0"/>
              <a:t>The number of retweets indicates individual’s ability in generating content that is worth being passed on.</a:t>
            </a:r>
          </a:p>
        </p:txBody>
      </p:sp>
    </p:spTree>
    <p:extLst>
      <p:ext uri="{BB962C8B-B14F-4D97-AF65-F5344CB8AC3E}">
        <p14:creationId xmlns:p14="http://schemas.microsoft.com/office/powerpoint/2010/main" val="3781663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65000"/>
              <a:lumOff val="35000"/>
            </a:schemeClr>
          </a:solidFill>
          <a:ln>
            <a:noFill/>
          </a:ln>
        </p:spPr>
        <p:txBody>
          <a:bodyPr vert="horz" wrap="square" anchor="ctr" anchorCtr="0">
            <a:noAutofit/>
          </a:bodyPr>
          <a:lstStyle/>
          <a:p>
            <a:r>
              <a:rPr lang="en-US" dirty="0"/>
              <a:t>Why are connected people similar?</a:t>
            </a:r>
          </a:p>
        </p:txBody>
      </p:sp>
      <p:sp>
        <p:nvSpPr>
          <p:cNvPr id="3" name="Content Placeholder 2"/>
          <p:cNvSpPr>
            <a:spLocks noGrp="1"/>
          </p:cNvSpPr>
          <p:nvPr>
            <p:ph idx="1"/>
          </p:nvPr>
        </p:nvSpPr>
        <p:spPr>
          <a:xfrm>
            <a:off x="152400" y="1066800"/>
            <a:ext cx="8991600" cy="1981200"/>
          </a:xfrm>
        </p:spPr>
        <p:txBody>
          <a:bodyPr>
            <a:normAutofit fontScale="85000" lnSpcReduction="10000"/>
          </a:bodyPr>
          <a:lstStyle/>
          <a:p>
            <a:pPr marL="0" indent="0">
              <a:buNone/>
            </a:pPr>
            <a:r>
              <a:rPr lang="en-US" b="1" dirty="0">
                <a:solidFill>
                  <a:srgbClr val="E20000"/>
                </a:solidFill>
              </a:rPr>
              <a:t>Influence</a:t>
            </a:r>
            <a:r>
              <a:rPr lang="en-US" dirty="0"/>
              <a:t> </a:t>
            </a:r>
          </a:p>
          <a:p>
            <a:pPr lvl="1">
              <a:buFont typeface="Arial" panose="020B0604020202020204" pitchFamily="34" charset="0"/>
              <a:buChar char="•"/>
            </a:pPr>
            <a:r>
              <a:rPr lang="en-US" dirty="0"/>
              <a:t>The process by which a user (i.e., influential) affects another user </a:t>
            </a:r>
          </a:p>
          <a:p>
            <a:pPr lvl="1">
              <a:buFont typeface="Arial" panose="020B0604020202020204" pitchFamily="34" charset="0"/>
              <a:buChar char="•"/>
            </a:pPr>
            <a:r>
              <a:rPr lang="en-US" dirty="0"/>
              <a:t>The influenced user becomes more similar to the influential figure. </a:t>
            </a:r>
          </a:p>
          <a:p>
            <a:pPr lvl="2"/>
            <a:r>
              <a:rPr lang="en-US" b="1" dirty="0"/>
              <a:t>Example: </a:t>
            </a:r>
            <a:r>
              <a:rPr lang="en-US" dirty="0"/>
              <a:t>If most of our friends/family members switch to a cellphone company, we might switch [i.e., become influenced] too.</a:t>
            </a:r>
          </a:p>
          <a:p>
            <a:pPr lvl="1"/>
            <a:endParaRPr lang="en-US" dirty="0"/>
          </a:p>
        </p:txBody>
      </p:sp>
      <p:pic>
        <p:nvPicPr>
          <p:cNvPr id="1026" name="Picture 2" descr="birds_of_a_feather_436753.png (320×2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971800"/>
            <a:ext cx="2945546" cy="21907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 y="2971800"/>
            <a:ext cx="5715000" cy="1969770"/>
          </a:xfrm>
          <a:prstGeom prst="rect">
            <a:avLst/>
          </a:prstGeom>
        </p:spPr>
        <p:txBody>
          <a:bodyPr wrap="square">
            <a:spAutoFit/>
          </a:bodyPr>
          <a:lstStyle/>
          <a:p>
            <a:r>
              <a:rPr lang="en-US" sz="2400" b="1" dirty="0" err="1">
                <a:solidFill>
                  <a:srgbClr val="E20000"/>
                </a:solidFill>
                <a:latin typeface="Open Sans" panose="020B0606030504020204" pitchFamily="34" charset="0"/>
                <a:ea typeface="Open Sans" panose="020B0606030504020204" pitchFamily="34" charset="0"/>
                <a:cs typeface="Open Sans" panose="020B0606030504020204" pitchFamily="34" charset="0"/>
              </a:rPr>
              <a:t>Homophily</a:t>
            </a:r>
            <a:r>
              <a:rPr lang="en-US" sz="2400" b="1" dirty="0">
                <a:solidFill>
                  <a:srgbClr val="E20000"/>
                </a:solidFill>
                <a:latin typeface="Open Sans" panose="020B0606030504020204" pitchFamily="34" charset="0"/>
                <a:ea typeface="Open Sans" panose="020B0606030504020204" pitchFamily="34" charset="0"/>
                <a:cs typeface="Open Sans" panose="020B0606030504020204" pitchFamily="34" charset="0"/>
              </a:rPr>
              <a:t> </a:t>
            </a:r>
          </a:p>
          <a:p>
            <a:pPr marL="742950" lvl="1"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Similar individuals becoming friends due to their high similarity</a:t>
            </a:r>
          </a:p>
          <a:p>
            <a:pPr marL="1200150" lvl="2" indent="-285750">
              <a:buFont typeface="Arial" panose="020B0604020202020204" pitchFamily="34" charset="0"/>
              <a:buChar char="•"/>
            </a:pPr>
            <a:r>
              <a:rPr lang="en-US" sz="1600" b="1" dirty="0">
                <a:latin typeface="Open Sans" panose="020B0606030504020204" pitchFamily="34" charset="0"/>
                <a:ea typeface="Open Sans" panose="020B0606030504020204" pitchFamily="34" charset="0"/>
                <a:cs typeface="Open Sans" panose="020B0606030504020204" pitchFamily="34" charset="0"/>
              </a:rPr>
              <a:t>Example: </a:t>
            </a:r>
            <a:r>
              <a:rPr lang="en-US" sz="1700" dirty="0">
                <a:latin typeface="Open Sans" panose="020B0606030504020204" pitchFamily="34" charset="0"/>
                <a:ea typeface="Open Sans" panose="020B0606030504020204" pitchFamily="34" charset="0"/>
                <a:cs typeface="Open Sans" panose="020B0606030504020204" pitchFamily="34" charset="0"/>
              </a:rPr>
              <a:t>Two musicians are more likely to become friends.</a:t>
            </a:r>
          </a:p>
          <a:p>
            <a:pPr marL="1200150" lvl="2" indent="-28575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p:cNvSpPr/>
          <p:nvPr/>
        </p:nvSpPr>
        <p:spPr>
          <a:xfrm>
            <a:off x="152400" y="5015805"/>
            <a:ext cx="9140536" cy="1292662"/>
          </a:xfrm>
          <a:prstGeom prst="rect">
            <a:avLst/>
          </a:prstGeom>
        </p:spPr>
        <p:txBody>
          <a:bodyPr wrap="square">
            <a:spAutoFit/>
          </a:bodyPr>
          <a:lstStyle/>
          <a:p>
            <a:r>
              <a:rPr lang="en-US" sz="2400" b="1" dirty="0">
                <a:solidFill>
                  <a:srgbClr val="E20000"/>
                </a:solidFill>
                <a:latin typeface="Open Sans" panose="020B0606030504020204" pitchFamily="34" charset="0"/>
                <a:ea typeface="Open Sans" panose="020B0606030504020204" pitchFamily="34" charset="0"/>
                <a:cs typeface="Open Sans" panose="020B0606030504020204" pitchFamily="34" charset="0"/>
              </a:rPr>
              <a:t>Confounding</a:t>
            </a:r>
            <a:r>
              <a:rPr lang="en-US" sz="2400" dirty="0">
                <a:latin typeface="Open Sans" panose="020B0606030504020204" pitchFamily="34" charset="0"/>
                <a:ea typeface="Open Sans" panose="020B0606030504020204" pitchFamily="34" charset="0"/>
                <a:cs typeface="Open Sans" panose="020B0606030504020204" pitchFamily="34" charset="0"/>
              </a:rPr>
              <a:t> </a:t>
            </a:r>
          </a:p>
          <a:p>
            <a:pPr marL="742950" lvl="1"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The environment’s effect on making individuals similar </a:t>
            </a:r>
          </a:p>
          <a:p>
            <a:pPr marL="1200150" lvl="2" indent="-285750">
              <a:buFont typeface="Arial" panose="020B0604020202020204" pitchFamily="34" charset="0"/>
              <a:buChar char="•"/>
            </a:pPr>
            <a:r>
              <a:rPr lang="en-US" sz="1700" b="1" dirty="0">
                <a:latin typeface="Open Sans" panose="020B0606030504020204" pitchFamily="34" charset="0"/>
                <a:ea typeface="Open Sans" panose="020B0606030504020204" pitchFamily="34" charset="0"/>
                <a:cs typeface="Open Sans" panose="020B0606030504020204" pitchFamily="34" charset="0"/>
              </a:rPr>
              <a:t>Example:</a:t>
            </a:r>
            <a:r>
              <a:rPr lang="en-US" sz="1700" dirty="0">
                <a:latin typeface="Open Sans" panose="020B0606030504020204" pitchFamily="34" charset="0"/>
                <a:ea typeface="Open Sans" panose="020B0606030504020204" pitchFamily="34" charset="0"/>
                <a:cs typeface="Open Sans" panose="020B0606030504020204" pitchFamily="34" charset="0"/>
              </a:rPr>
              <a:t> Two individuals living in the same city are more likely to become friends than two random individuals</a:t>
            </a:r>
          </a:p>
        </p:txBody>
      </p:sp>
    </p:spTree>
    <p:extLst>
      <p:ext uri="{BB962C8B-B14F-4D97-AF65-F5344CB8AC3E}">
        <p14:creationId xmlns:p14="http://schemas.microsoft.com/office/powerpoint/2010/main" val="2588118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Social Influence on </a:t>
            </a:r>
            <a:r>
              <a:rPr lang="en-US" dirty="0">
                <a:solidFill>
                  <a:srgbClr val="00ABEC"/>
                </a:solidFill>
              </a:rPr>
              <a:t>Twitter</a:t>
            </a:r>
            <a:r>
              <a:rPr lang="en-US" dirty="0"/>
              <a:t>: Measures</a:t>
            </a:r>
          </a:p>
        </p:txBody>
      </p:sp>
      <p:sp>
        <p:nvSpPr>
          <p:cNvPr id="3" name="Content Placeholder 2"/>
          <p:cNvSpPr>
            <a:spLocks noGrp="1"/>
          </p:cNvSpPr>
          <p:nvPr>
            <p:ph idx="1"/>
          </p:nvPr>
        </p:nvSpPr>
        <p:spPr>
          <a:xfrm>
            <a:off x="457200" y="1066800"/>
            <a:ext cx="8229600" cy="5318760"/>
          </a:xfrm>
        </p:spPr>
        <p:txBody>
          <a:bodyPr>
            <a:normAutofit fontScale="85000" lnSpcReduction="20000"/>
          </a:bodyPr>
          <a:lstStyle/>
          <a:p>
            <a:r>
              <a:rPr lang="en-US" dirty="0"/>
              <a:t>Each one of these measures by itself can be used to identify influential users in Twitter. </a:t>
            </a:r>
          </a:p>
          <a:p>
            <a:pPr lvl="1"/>
            <a:r>
              <a:rPr lang="en-US" dirty="0"/>
              <a:t>We utilizing the measure for each individual and then rank users based on their measured influence value. </a:t>
            </a:r>
          </a:p>
          <a:p>
            <a:endParaRPr lang="en-US" dirty="0"/>
          </a:p>
          <a:p>
            <a:r>
              <a:rPr lang="en-US" b="1" dirty="0">
                <a:solidFill>
                  <a:srgbClr val="00ABEC"/>
                </a:solidFill>
              </a:rPr>
              <a:t>Observation: </a:t>
            </a:r>
            <a:r>
              <a:rPr lang="en-US" dirty="0"/>
              <a:t>contrary to public belief, number of followers is considered an inaccurate measure compared to the other two. </a:t>
            </a:r>
          </a:p>
          <a:p>
            <a:endParaRPr lang="en-US" dirty="0"/>
          </a:p>
          <a:p>
            <a:r>
              <a:rPr lang="en-US" dirty="0"/>
              <a:t>We can rank individuals on twitter independently based on these three measures. </a:t>
            </a:r>
          </a:p>
          <a:p>
            <a:endParaRPr lang="en-US" dirty="0"/>
          </a:p>
          <a:p>
            <a:r>
              <a:rPr lang="en-US" dirty="0"/>
              <a:t>To see if they are correlated or redundant, we can compare ranks of an individuals across three measures using </a:t>
            </a:r>
            <a:r>
              <a:rPr lang="en-US" b="1" dirty="0">
                <a:solidFill>
                  <a:srgbClr val="FF0000"/>
                </a:solidFill>
              </a:rPr>
              <a:t>rank correlation </a:t>
            </a:r>
            <a:r>
              <a:rPr lang="en-US" dirty="0"/>
              <a:t>measures.</a:t>
            </a:r>
          </a:p>
        </p:txBody>
      </p:sp>
    </p:spTree>
    <p:extLst>
      <p:ext uri="{BB962C8B-B14F-4D97-AF65-F5344CB8AC3E}">
        <p14:creationId xmlns:p14="http://schemas.microsoft.com/office/powerpoint/2010/main" val="792336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Ranks Across Three Measures</a:t>
            </a:r>
          </a:p>
        </p:txBody>
      </p:sp>
      <p:sp>
        <p:nvSpPr>
          <p:cNvPr id="3" name="Content Placeholder 2"/>
          <p:cNvSpPr>
            <a:spLocks noGrp="1"/>
          </p:cNvSpPr>
          <p:nvPr>
            <p:ph idx="1"/>
          </p:nvPr>
        </p:nvSpPr>
        <p:spPr>
          <a:xfrm>
            <a:off x="381000" y="1066800"/>
            <a:ext cx="8229600" cy="5318760"/>
          </a:xfrm>
        </p:spPr>
        <p:txBody>
          <a:bodyPr/>
          <a:lstStyle/>
          <a:p>
            <a:pPr marL="0" indent="0">
              <a:buNone/>
            </a:pPr>
            <a:r>
              <a:rPr lang="en-US" dirty="0"/>
              <a:t>To compare ranks across more than one measure (say, in-degree and mentions),  we can use </a:t>
            </a:r>
            <a:r>
              <a:rPr lang="en-US" b="1" dirty="0">
                <a:solidFill>
                  <a:srgbClr val="FF0000"/>
                </a:solidFill>
              </a:rPr>
              <a:t>Spearman’s Rank Correlation </a:t>
            </a:r>
            <a:r>
              <a:rPr lang="en-US" dirty="0"/>
              <a:t>Coefficient</a:t>
            </a:r>
          </a:p>
        </p:txBody>
      </p:sp>
      <p:pic>
        <p:nvPicPr>
          <p:cNvPr id="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15961" y="2964180"/>
            <a:ext cx="5559677"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944" y="4876800"/>
            <a:ext cx="8905875" cy="904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8107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In-degrees do not carry much information</a:t>
            </a:r>
          </a:p>
        </p:txBody>
      </p:sp>
      <p:sp>
        <p:nvSpPr>
          <p:cNvPr id="3" name="Content Placeholder 2"/>
          <p:cNvSpPr>
            <a:spLocks noGrp="1"/>
          </p:cNvSpPr>
          <p:nvPr>
            <p:ph idx="1"/>
          </p:nvPr>
        </p:nvSpPr>
        <p:spPr>
          <a:xfrm>
            <a:off x="457200" y="1066800"/>
            <a:ext cx="8534400" cy="5318760"/>
          </a:xfrm>
        </p:spPr>
        <p:txBody>
          <a:bodyPr/>
          <a:lstStyle/>
          <a:p>
            <a:r>
              <a:rPr lang="en-US" b="1" dirty="0">
                <a:solidFill>
                  <a:srgbClr val="1923F3"/>
                </a:solidFill>
              </a:rPr>
              <a:t>Spearman’s rank correlation </a:t>
            </a:r>
            <a:r>
              <a:rPr lang="en-US" dirty="0"/>
              <a:t>is the </a:t>
            </a:r>
            <a:r>
              <a:rPr lang="en-US" b="1" dirty="0">
                <a:solidFill>
                  <a:srgbClr val="FF0000"/>
                </a:solidFill>
              </a:rPr>
              <a:t>Pearson  correlation coefficient</a:t>
            </a:r>
            <a:r>
              <a:rPr lang="en-US" dirty="0"/>
              <a:t> for </a:t>
            </a:r>
            <a:r>
              <a:rPr lang="en-US" b="1" u="sng" dirty="0"/>
              <a:t>ordinal variables that represent ranks</a:t>
            </a:r>
            <a:r>
              <a:rPr lang="en-US" dirty="0"/>
              <a:t> </a:t>
            </a:r>
          </a:p>
          <a:p>
            <a:pPr lvl="1"/>
            <a:r>
              <a:rPr lang="en-US" dirty="0"/>
              <a:t>i.e., input range [1. . . n]</a:t>
            </a:r>
          </a:p>
          <a:p>
            <a:pPr lvl="1"/>
            <a:r>
              <a:rPr lang="en-US" dirty="0"/>
              <a:t>Output value is in range [-1,1]</a:t>
            </a:r>
          </a:p>
          <a:p>
            <a:endParaRPr lang="en-US" dirty="0"/>
          </a:p>
          <a:p>
            <a:r>
              <a:rPr lang="en-US" dirty="0"/>
              <a:t>Popular users (users with high in-degree) do not necessarily have high ranks in terms of number of retweets or mentions.</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667000" y="5146291"/>
            <a:ext cx="4592955" cy="1248357"/>
          </a:xfrm>
          <a:prstGeom prst="rect">
            <a:avLst/>
          </a:prstGeom>
        </p:spPr>
      </p:pic>
    </p:spTree>
    <p:extLst>
      <p:ext uri="{BB962C8B-B14F-4D97-AF65-F5344CB8AC3E}">
        <p14:creationId xmlns:p14="http://schemas.microsoft.com/office/powerpoint/2010/main" val="709057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a:p>
        </p:txBody>
      </p:sp>
      <p:sp>
        <p:nvSpPr>
          <p:cNvPr id="4" name="Title 3"/>
          <p:cNvSpPr>
            <a:spLocks noGrp="1"/>
          </p:cNvSpPr>
          <p:nvPr>
            <p:ph type="title"/>
          </p:nvPr>
        </p:nvSpPr>
        <p:spPr/>
        <p:txBody>
          <a:bodyPr/>
          <a:lstStyle/>
          <a:p>
            <a:r>
              <a:rPr lang="en-US" dirty="0"/>
              <a:t>Influence Modeling</a:t>
            </a:r>
          </a:p>
        </p:txBody>
      </p:sp>
    </p:spTree>
    <p:extLst>
      <p:ext uri="{BB962C8B-B14F-4D97-AF65-F5344CB8AC3E}">
        <p14:creationId xmlns:p14="http://schemas.microsoft.com/office/powerpoint/2010/main" val="2660600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Influence Modeling</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152400" y="1066801"/>
                <a:ext cx="5410200" cy="5257800"/>
              </a:xfrm>
            </p:spPr>
            <p:txBody>
              <a:bodyPr>
                <a:normAutofit/>
              </a:bodyPr>
              <a:lstStyle/>
              <a:p>
                <a:r>
                  <a:rPr lang="en-US" dirty="0"/>
                  <a:t>At time </a:t>
                </a:r>
                <a14:m>
                  <m:oMath xmlns:m="http://schemas.openxmlformats.org/officeDocument/2006/math">
                    <m:r>
                      <a:rPr lang="en-US" i="1" dirty="0" smtClean="0">
                        <a:latin typeface="Cambria Math" panose="02040503050406030204" pitchFamily="18" charset="0"/>
                      </a:rPr>
                      <m:t>𝑡</m:t>
                    </m:r>
                    <m:r>
                      <a:rPr lang="en-US" i="1" baseline="-25000" dirty="0" smtClean="0">
                        <a:latin typeface="Cambria Math" panose="02040503050406030204" pitchFamily="18" charset="0"/>
                      </a:rPr>
                      <m:t>1</m:t>
                    </m:r>
                  </m:oMath>
                </a14:m>
                <a:r>
                  <a:rPr lang="en-US" dirty="0"/>
                  <a:t>, node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is activated and node </a:t>
                </a:r>
                <a14:m>
                  <m:oMath xmlns:m="http://schemas.openxmlformats.org/officeDocument/2006/math">
                    <m:r>
                      <a:rPr lang="en-US" i="1" dirty="0" smtClean="0">
                        <a:latin typeface="Cambria Math" panose="02040503050406030204" pitchFamily="18" charset="0"/>
                      </a:rPr>
                      <m:t>𝑢</m:t>
                    </m:r>
                  </m:oMath>
                </a14:m>
                <a:r>
                  <a:rPr lang="en-US" dirty="0"/>
                  <a:t> is not</a:t>
                </a:r>
              </a:p>
              <a:p>
                <a:endParaRPr lang="en-US" dirty="0"/>
              </a:p>
              <a:p>
                <a:r>
                  <a:rPr lang="en-US" dirty="0"/>
                  <a:t>Node </a:t>
                </a:r>
                <a14:m>
                  <m:oMath xmlns:m="http://schemas.openxmlformats.org/officeDocument/2006/math">
                    <m:r>
                      <a:rPr lang="en-US" i="1" dirty="0" smtClean="0">
                        <a:latin typeface="Cambria Math" panose="02040503050406030204" pitchFamily="18" charset="0"/>
                      </a:rPr>
                      <m:t>𝑢</m:t>
                    </m:r>
                  </m:oMath>
                </a14:m>
                <a:r>
                  <a:rPr lang="en-US" dirty="0"/>
                  <a:t> becomes activated at time </a:t>
                </a:r>
                <a14:m>
                  <m:oMath xmlns:m="http://schemas.openxmlformats.org/officeDocument/2006/math">
                    <m:r>
                      <a:rPr lang="en-US" i="1" dirty="0" smtClean="0">
                        <a:latin typeface="Cambria Math" panose="02040503050406030204" pitchFamily="18" charset="0"/>
                      </a:rPr>
                      <m:t>𝑡</m:t>
                    </m:r>
                    <m:r>
                      <a:rPr lang="en-US" i="1" baseline="-25000" dirty="0" smtClean="0">
                        <a:latin typeface="Cambria Math" panose="02040503050406030204" pitchFamily="18" charset="0"/>
                      </a:rPr>
                      <m:t>2</m:t>
                    </m:r>
                  </m:oMath>
                </a14:m>
                <a:r>
                  <a:rPr lang="en-US" dirty="0"/>
                  <a:t> due to influence</a:t>
                </a:r>
              </a:p>
              <a:p>
                <a:pPr>
                  <a:spcBef>
                    <a:spcPts val="0"/>
                  </a:spcBef>
                  <a:spcAft>
                    <a:spcPts val="1800"/>
                  </a:spcAft>
                </a:pPr>
                <a:endParaRPr lang="en-US" dirty="0"/>
              </a:p>
              <a:p>
                <a:pPr>
                  <a:spcBef>
                    <a:spcPts val="0"/>
                  </a:spcBef>
                  <a:spcAft>
                    <a:spcPts val="1800"/>
                  </a:spcAft>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152400" y="1066801"/>
                <a:ext cx="5410200" cy="5257800"/>
              </a:xfrm>
              <a:blipFill>
                <a:blip r:embed="rId2"/>
                <a:stretch>
                  <a:fillRect l="-2027" t="-1159" r="-2590"/>
                </a:stretch>
              </a:blipFill>
            </p:spPr>
            <p:txBody>
              <a:bodyPr/>
              <a:lstStyle/>
              <a:p>
                <a:r>
                  <a:rPr lang="en-US">
                    <a:noFill/>
                  </a:rPr>
                  <a:t> </a:t>
                </a:r>
              </a:p>
            </p:txBody>
          </p:sp>
        </mc:Fallback>
      </mc:AlternateContent>
      <p:pic>
        <p:nvPicPr>
          <p:cNvPr id="7170" name="Picture 2"/>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70070" y="1066801"/>
            <a:ext cx="2365999" cy="7617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70071" y="2702841"/>
            <a:ext cx="2365999" cy="764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2400" y="4191000"/>
            <a:ext cx="8763000" cy="1846659"/>
          </a:xfrm>
          <a:prstGeom prst="rect">
            <a:avLst/>
          </a:prstGeom>
        </p:spPr>
        <p:txBody>
          <a:bodyPr wrap="square">
            <a:spAutoFit/>
          </a:bodyPr>
          <a:lstStyle/>
          <a:p>
            <a:pPr marL="285750" indent="-285750">
              <a:spcBef>
                <a:spcPts val="0"/>
              </a:spcBef>
              <a:spcAft>
                <a:spcPts val="1800"/>
              </a:spcAft>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Each node is started as active or inactive</a:t>
            </a:r>
          </a:p>
          <a:p>
            <a:pPr marL="285750" indent="-285750">
              <a:spcBef>
                <a:spcPts val="0"/>
              </a:spcBef>
              <a:spcAft>
                <a:spcPts val="1800"/>
              </a:spcAft>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A node, once activated, will activate its neighbors</a:t>
            </a:r>
          </a:p>
          <a:p>
            <a:pPr marL="285750" indent="-285750">
              <a:spcBef>
                <a:spcPts val="0"/>
              </a:spcBef>
              <a:spcAft>
                <a:spcPts val="1800"/>
              </a:spcAft>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An activated node cannot be deactivated</a:t>
            </a:r>
          </a:p>
        </p:txBody>
      </p:sp>
    </p:spTree>
    <p:extLst>
      <p:ext uri="{BB962C8B-B14F-4D97-AF65-F5344CB8AC3E}">
        <p14:creationId xmlns:p14="http://schemas.microsoft.com/office/powerpoint/2010/main" val="64578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Modeling: </a:t>
            </a:r>
            <a:r>
              <a:rPr lang="en-US" dirty="0">
                <a:solidFill>
                  <a:srgbClr val="FFFF00"/>
                </a:solidFill>
              </a:rPr>
              <a:t>Assumptions</a:t>
            </a:r>
          </a:p>
        </p:txBody>
      </p:sp>
      <p:sp>
        <p:nvSpPr>
          <p:cNvPr id="3" name="Content Placeholder 2"/>
          <p:cNvSpPr>
            <a:spLocks noGrp="1"/>
          </p:cNvSpPr>
          <p:nvPr>
            <p:ph idx="1"/>
          </p:nvPr>
        </p:nvSpPr>
        <p:spPr>
          <a:xfrm>
            <a:off x="457200" y="1066800"/>
            <a:ext cx="8382000" cy="5318760"/>
          </a:xfrm>
        </p:spPr>
        <p:txBody>
          <a:bodyPr>
            <a:normAutofit fontScale="92500" lnSpcReduction="10000"/>
          </a:bodyPr>
          <a:lstStyle/>
          <a:p>
            <a:r>
              <a:rPr lang="en-US" dirty="0"/>
              <a:t>The influence process takes place in a network</a:t>
            </a:r>
          </a:p>
          <a:p>
            <a:endParaRPr lang="en-US" dirty="0"/>
          </a:p>
          <a:p>
            <a:r>
              <a:rPr lang="en-US" dirty="0"/>
              <a:t>Sometimes this network is observable (an explicit network) and sometimes not (an implicit network). </a:t>
            </a:r>
          </a:p>
          <a:p>
            <a:endParaRPr lang="en-US" dirty="0"/>
          </a:p>
          <a:p>
            <a:r>
              <a:rPr lang="en-US" b="1" dirty="0"/>
              <a:t>Observable network:</a:t>
            </a:r>
            <a:r>
              <a:rPr lang="en-US" dirty="0"/>
              <a:t> we can use threshold models, e.g., linear threshold model </a:t>
            </a:r>
          </a:p>
          <a:p>
            <a:endParaRPr lang="en-US" dirty="0"/>
          </a:p>
          <a:p>
            <a:r>
              <a:rPr lang="en-US" b="1" dirty="0"/>
              <a:t>Implicit Network: </a:t>
            </a:r>
            <a:r>
              <a:rPr lang="en-US" dirty="0"/>
              <a:t> we can use methods that take the number of individuals who get influenced at different times as input, e.g., the number of buyers per week</a:t>
            </a:r>
          </a:p>
          <a:p>
            <a:pPr lvl="1"/>
            <a:r>
              <a:rPr lang="en-US" i="1" dirty="0"/>
              <a:t>Linear Influence Model (</a:t>
            </a:r>
            <a:r>
              <a:rPr lang="en-US" b="1" i="1" dirty="0"/>
              <a:t>LIM</a:t>
            </a:r>
            <a:r>
              <a:rPr lang="en-US" i="1" dirty="0"/>
              <a:t>)</a:t>
            </a:r>
            <a:endParaRPr lang="en-US" dirty="0"/>
          </a:p>
        </p:txBody>
      </p:sp>
    </p:spTree>
    <p:extLst>
      <p:ext uri="{BB962C8B-B14F-4D97-AF65-F5344CB8AC3E}">
        <p14:creationId xmlns:p14="http://schemas.microsoft.com/office/powerpoint/2010/main" val="3578598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Threshold Models</a:t>
            </a:r>
          </a:p>
        </p:txBody>
      </p:sp>
      <p:sp>
        <p:nvSpPr>
          <p:cNvPr id="3" name="Content Placeholder 2"/>
          <p:cNvSpPr>
            <a:spLocks noGrp="1"/>
          </p:cNvSpPr>
          <p:nvPr>
            <p:ph idx="1"/>
          </p:nvPr>
        </p:nvSpPr>
        <p:spPr>
          <a:xfrm>
            <a:off x="457200" y="1066800"/>
            <a:ext cx="8458200" cy="2971800"/>
          </a:xfrm>
        </p:spPr>
        <p:txBody>
          <a:bodyPr>
            <a:normAutofit/>
          </a:bodyPr>
          <a:lstStyle/>
          <a:p>
            <a:r>
              <a:rPr lang="en-US" dirty="0"/>
              <a:t>Simple, yet effective methods for modeling influence in explicit networks</a:t>
            </a:r>
          </a:p>
          <a:p>
            <a:r>
              <a:rPr lang="en-US" dirty="0"/>
              <a:t>Nodes make decision based on the influence coming from of their already activated neighborhood</a:t>
            </a:r>
          </a:p>
          <a:p>
            <a:endParaRPr lang="en-US" dirty="0"/>
          </a:p>
        </p:txBody>
      </p:sp>
      <p:sp>
        <p:nvSpPr>
          <p:cNvPr id="4" name="Rectangle 3"/>
          <p:cNvSpPr/>
          <p:nvPr/>
        </p:nvSpPr>
        <p:spPr>
          <a:xfrm>
            <a:off x="457200" y="3657600"/>
            <a:ext cx="5638800"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Using a threshold model, Schelling demonstrated that minor preferences in having neighbors of the same color leads to complete racial segregation</a:t>
            </a:r>
          </a:p>
        </p:txBody>
      </p:sp>
      <p:sp>
        <p:nvSpPr>
          <p:cNvPr id="5" name="Rectangle 4"/>
          <p:cNvSpPr/>
          <p:nvPr/>
        </p:nvSpPr>
        <p:spPr>
          <a:xfrm>
            <a:off x="4652963" y="6261445"/>
            <a:ext cx="4648200" cy="276999"/>
          </a:xfrm>
          <a:prstGeom prst="rect">
            <a:avLst/>
          </a:prstGeom>
        </p:spPr>
        <p:txBody>
          <a:bodyPr wrap="square">
            <a:spAutoFit/>
          </a:bodyPr>
          <a:lstStyle/>
          <a:p>
            <a:pPr lvl="1"/>
            <a:r>
              <a:rPr lang="en-US" sz="1200" dirty="0">
                <a:latin typeface="Open Sans" panose="020B0606030504020204" pitchFamily="34" charset="0"/>
                <a:ea typeface="Open Sans" panose="020B0606030504020204" pitchFamily="34" charset="0"/>
                <a:cs typeface="Open Sans" panose="020B0606030504020204" pitchFamily="34" charset="0"/>
              </a:rPr>
              <a:t>From: http://www.youtube.com/watch?v=dnffIS2EJ30</a:t>
            </a:r>
          </a:p>
        </p:txBody>
      </p:sp>
      <p:pic>
        <p:nvPicPr>
          <p:cNvPr id="6" name="Schelling's model of residential segreg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48400" y="3657600"/>
            <a:ext cx="2066925" cy="2061200"/>
          </a:xfrm>
          <a:prstGeom prst="rect">
            <a:avLst/>
          </a:prstGeom>
        </p:spPr>
      </p:pic>
    </p:spTree>
    <p:extLst>
      <p:ext uri="{BB962C8B-B14F-4D97-AF65-F5344CB8AC3E}">
        <p14:creationId xmlns:p14="http://schemas.microsoft.com/office/powerpoint/2010/main" val="315690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Threshold Model (LTM)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4800600"/>
              </a:xfrm>
            </p:spPr>
            <p:txBody>
              <a:bodyPr>
                <a:normAutofit fontScale="92500" lnSpcReduction="20000"/>
              </a:bodyPr>
              <a:lstStyle/>
              <a:p>
                <a:pPr marL="0" indent="4763">
                  <a:buNone/>
                </a:pPr>
                <a:r>
                  <a:rPr lang="en-US" sz="2800" dirty="0"/>
                  <a:t>A node </a:t>
                </a:r>
                <a14:m>
                  <m:oMath xmlns:m="http://schemas.openxmlformats.org/officeDocument/2006/math">
                    <m:r>
                      <a:rPr lang="en-US" sz="2800" i="1" dirty="0" smtClean="0">
                        <a:latin typeface="Cambria Math" panose="02040503050406030204" pitchFamily="18" charset="0"/>
                      </a:rPr>
                      <m:t>𝑖</m:t>
                    </m:r>
                  </m:oMath>
                </a14:m>
                <a:r>
                  <a:rPr lang="en-US" sz="2800" dirty="0"/>
                  <a:t> would become active if incoming influence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𝑗</m:t>
                        </m:r>
                        <m:r>
                          <a:rPr lang="en-US" sz="2800" b="0" i="1" smtClean="0">
                            <a:latin typeface="Cambria Math" panose="02040503050406030204" pitchFamily="18" charset="0"/>
                          </a:rPr>
                          <m:t>,</m:t>
                        </m:r>
                        <m:r>
                          <a:rPr lang="en-US" sz="2800" b="0" i="1" smtClean="0">
                            <a:latin typeface="Cambria Math" panose="02040503050406030204" pitchFamily="18" charset="0"/>
                          </a:rPr>
                          <m:t>𝑖</m:t>
                        </m:r>
                      </m:sub>
                    </m:sSub>
                  </m:oMath>
                </a14:m>
                <a:r>
                  <a:rPr lang="en-US" sz="2800" dirty="0"/>
                  <a:t>) from friends exceeds a certain threshold</a:t>
                </a:r>
              </a:p>
              <a:p>
                <a:pPr marL="0" indent="4763">
                  <a:buNone/>
                </a:pPr>
                <a:endParaRPr lang="en-US" sz="2800" dirty="0"/>
              </a:p>
              <a:p>
                <a:endParaRPr lang="en-US" sz="2800" dirty="0"/>
              </a:p>
              <a:p>
                <a:r>
                  <a:rPr lang="en-US" sz="2800" dirty="0"/>
                  <a:t>Each node </a:t>
                </a:r>
                <a14:m>
                  <m:oMath xmlns:m="http://schemas.openxmlformats.org/officeDocument/2006/math">
                    <m:r>
                      <a:rPr lang="en-US" sz="2800" i="1" dirty="0" smtClean="0">
                        <a:latin typeface="Cambria Math" panose="02040503050406030204" pitchFamily="18" charset="0"/>
                      </a:rPr>
                      <m:t>𝑖</m:t>
                    </m:r>
                  </m:oMath>
                </a14:m>
                <a:r>
                  <a:rPr lang="en-US" sz="2800" i="1" dirty="0"/>
                  <a:t> </a:t>
                </a:r>
                <a:r>
                  <a:rPr lang="en-US" sz="2800" dirty="0"/>
                  <a:t>chooses a threshold </a:t>
                </a:r>
                <a14:m>
                  <m:oMath xmlns:m="http://schemas.openxmlformats.org/officeDocument/2006/math">
                    <m:r>
                      <m:rPr>
                        <m:sty m:val="p"/>
                      </m:rPr>
                      <a:rPr lang="el-GR" sz="2800" i="0" dirty="0" smtClean="0">
                        <a:latin typeface="Cambria Math" panose="02040503050406030204" pitchFamily="18" charset="0"/>
                      </a:rPr>
                      <m:t>ϴ</m:t>
                    </m:r>
                    <m:r>
                      <a:rPr lang="en-US" sz="2800" i="1" baseline="-25000" dirty="0" err="1" smtClean="0">
                        <a:latin typeface="Cambria Math" panose="02040503050406030204" pitchFamily="18" charset="0"/>
                      </a:rPr>
                      <m:t>𝑖</m:t>
                    </m:r>
                  </m:oMath>
                </a14:m>
                <a:r>
                  <a:rPr lang="en-US" sz="2800" dirty="0"/>
                  <a:t> randomly from a uniform distribution in an interval between 0 and 1</a:t>
                </a:r>
              </a:p>
              <a:p>
                <a:endParaRPr lang="en-US" sz="2800" dirty="0"/>
              </a:p>
              <a:p>
                <a:r>
                  <a:rPr lang="en-US" sz="2800" dirty="0"/>
                  <a:t>At time </a:t>
                </a:r>
                <a14:m>
                  <m:oMath xmlns:m="http://schemas.openxmlformats.org/officeDocument/2006/math">
                    <m:r>
                      <a:rPr lang="en-US" sz="2800" i="1" dirty="0" smtClean="0">
                        <a:latin typeface="Cambria Math" panose="02040503050406030204" pitchFamily="18" charset="0"/>
                      </a:rPr>
                      <m:t>𝑡</m:t>
                    </m:r>
                  </m:oMath>
                </a14:m>
                <a:r>
                  <a:rPr lang="en-US" sz="2800" dirty="0"/>
                  <a:t>, all nodes that were active in the previous ste</a:t>
                </a:r>
                <a:r>
                  <a:rPr lang="en-US" dirty="0"/>
                  <a:t>p</a:t>
                </a:r>
                <a:r>
                  <a:rPr lang="en-US" sz="2800" dirty="0"/>
                  <a:t>s </a:t>
                </a:r>
                <a14:m>
                  <m:oMath xmlns:m="http://schemas.openxmlformats.org/officeDocument/2006/math">
                    <m:r>
                      <a:rPr lang="en-US" sz="2800" i="1" dirty="0" smtClean="0">
                        <a:latin typeface="Cambria Math" panose="02040503050406030204" pitchFamily="18" charset="0"/>
                      </a:rPr>
                      <m:t>[0..</m:t>
                    </m:r>
                    <m:r>
                      <a:rPr lang="en-US" sz="2800" i="1" dirty="0" smtClean="0">
                        <a:latin typeface="Cambria Math" panose="02040503050406030204" pitchFamily="18" charset="0"/>
                      </a:rPr>
                      <m:t>𝑡</m:t>
                    </m:r>
                    <m:r>
                      <a:rPr lang="en-US" sz="2800" i="1" dirty="0" smtClean="0">
                        <a:latin typeface="Cambria Math" panose="02040503050406030204" pitchFamily="18" charset="0"/>
                      </a:rPr>
                      <m:t>−1]</m:t>
                    </m:r>
                  </m:oMath>
                </a14:m>
                <a:r>
                  <a:rPr lang="en-US" sz="2800" dirty="0"/>
                  <a:t> remain active, but only nodes activated at time </a:t>
                </a:r>
                <a14:m>
                  <m:oMath xmlns:m="http://schemas.openxmlformats.org/officeDocument/2006/math">
                    <m:r>
                      <a:rPr lang="en-US" sz="2800" i="1" dirty="0" smtClean="0">
                        <a:latin typeface="Cambria Math" panose="02040503050406030204" pitchFamily="18" charset="0"/>
                      </a:rPr>
                      <m:t>𝑡</m:t>
                    </m:r>
                    <m:r>
                      <a:rPr lang="en-US" sz="2800" b="0" i="1" dirty="0" smtClean="0">
                        <a:latin typeface="Cambria Math" panose="02040503050406030204" pitchFamily="18" charset="0"/>
                      </a:rPr>
                      <m:t>−</m:t>
                    </m:r>
                    <m:r>
                      <a:rPr lang="en-US" sz="2800" i="1" dirty="0" smtClean="0">
                        <a:latin typeface="Cambria Math" panose="02040503050406030204" pitchFamily="18" charset="0"/>
                      </a:rPr>
                      <m:t>1</m:t>
                    </m:r>
                  </m:oMath>
                </a14:m>
                <a:r>
                  <a:rPr lang="en-US" sz="2800" dirty="0"/>
                  <a:t> get the chance to activate</a:t>
                </a:r>
              </a:p>
              <a:p>
                <a:endParaRPr lang="en-US" sz="2800" dirty="0"/>
              </a:p>
              <a:p>
                <a:r>
                  <a:rPr lang="en-US" sz="2800" dirty="0"/>
                  <a:t>Nodes satisfying the following condition will be activated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4800600"/>
              </a:xfrm>
              <a:blipFill>
                <a:blip r:embed="rId4"/>
                <a:stretch>
                  <a:fillRect l="-1263" t="-2665" r="-772" b="-3046"/>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40000" y="5846826"/>
            <a:ext cx="4615434" cy="477774"/>
          </a:xfrm>
          <a:prstGeom prst="rect">
            <a:avLst/>
          </a:prstGeom>
        </p:spPr>
      </p:pic>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971800" y="1905000"/>
            <a:ext cx="3225546" cy="477774"/>
          </a:xfrm>
          <a:prstGeom prst="rect">
            <a:avLst/>
          </a:prstGeom>
        </p:spPr>
      </p:pic>
    </p:spTree>
    <p:extLst>
      <p:ext uri="{BB962C8B-B14F-4D97-AF65-F5344CB8AC3E}">
        <p14:creationId xmlns:p14="http://schemas.microsoft.com/office/powerpoint/2010/main" val="383799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LTM Algorithm</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81000" y="990600"/>
            <a:ext cx="8290514" cy="5385143"/>
          </a:xfrm>
          <a:prstGeom prst="rect">
            <a:avLst/>
          </a:prstGeom>
        </p:spPr>
      </p:pic>
    </p:spTree>
    <p:extLst>
      <p:ext uri="{BB962C8B-B14F-4D97-AF65-F5344CB8AC3E}">
        <p14:creationId xmlns:p14="http://schemas.microsoft.com/office/powerpoint/2010/main" val="312013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Threshold Model (LTM) - An Example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9770" y="891627"/>
            <a:ext cx="6331059" cy="5585373"/>
          </a:xfrm>
          <a:prstGeom prst="rect">
            <a:avLst/>
          </a:prstGeom>
        </p:spPr>
      </p:pic>
      <p:sp>
        <p:nvSpPr>
          <p:cNvPr id="3" name="Rectangle 2"/>
          <p:cNvSpPr/>
          <p:nvPr/>
        </p:nvSpPr>
        <p:spPr>
          <a:xfrm>
            <a:off x="4953000" y="5105400"/>
            <a:ext cx="3738909"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Thresholds are on top of nodes</a:t>
            </a:r>
          </a:p>
        </p:txBody>
      </p:sp>
    </p:spTree>
    <p:extLst>
      <p:ext uri="{BB962C8B-B14F-4D97-AF65-F5344CB8AC3E}">
        <p14:creationId xmlns:p14="http://schemas.microsoft.com/office/powerpoint/2010/main" val="130156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65000"/>
              <a:lumOff val="35000"/>
            </a:schemeClr>
          </a:solidFill>
          <a:ln>
            <a:noFill/>
          </a:ln>
        </p:spPr>
        <p:txBody>
          <a:bodyPr vert="horz" wrap="square" anchor="ctr" anchorCtr="0">
            <a:noAutofit/>
          </a:bodyPr>
          <a:lstStyle/>
          <a:p>
            <a:r>
              <a:rPr lang="en-US" dirty="0"/>
              <a:t>Influence, Homophily, and Confounding</a:t>
            </a:r>
          </a:p>
        </p:txBody>
      </p:sp>
      <p:pic>
        <p:nvPicPr>
          <p:cNvPr id="614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139" y="1752600"/>
            <a:ext cx="9077861" cy="35422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65764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in Implicit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An implicit network is one where the influence spreads over nodes in the network</a:t>
                </a:r>
              </a:p>
              <a:p>
                <a:endParaRPr lang="en-US" dirty="0"/>
              </a:p>
              <a:p>
                <a:r>
                  <a:rPr lang="en-US" dirty="0"/>
                  <a:t>Unlike the threshold model, we cannot observe users who are responsible for influencing others (the influentials), but only those who get influenced</a:t>
                </a:r>
              </a:p>
              <a:p>
                <a:endParaRPr lang="en-US" dirty="0"/>
              </a:p>
              <a:p>
                <a:r>
                  <a:rPr lang="en-US" dirty="0"/>
                  <a:t>The information available:</a:t>
                </a:r>
              </a:p>
              <a:p>
                <a:pPr lvl="1"/>
                <a:r>
                  <a:rPr lang="en-US" dirty="0"/>
                  <a:t>The set of </a:t>
                </a:r>
                <a:r>
                  <a:rPr lang="en-US" b="1" dirty="0"/>
                  <a:t>influenced</a:t>
                </a:r>
                <a:r>
                  <a:rPr lang="en-US" dirty="0"/>
                  <a:t> individuals at any time,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a:latin typeface="Cambria Math" panose="02040503050406030204" pitchFamily="18" charset="0"/>
                      </a:rPr>
                      <m:t>)</m:t>
                    </m:r>
                  </m:oMath>
                </a14:m>
                <a:r>
                  <a:rPr lang="en-US" dirty="0"/>
                  <a:t> </a:t>
                </a:r>
              </a:p>
              <a:p>
                <a:pPr lvl="1"/>
                <a:r>
                  <a:rPr lang="en-US" dirty="0"/>
                  <a:t>Time </a:t>
                </a:r>
                <a14:m>
                  <m:oMath xmlns:m="http://schemas.openxmlformats.org/officeDocument/2006/math">
                    <m:r>
                      <a:rPr lang="en-US" i="1" dirty="0" smtClean="0">
                        <a:latin typeface="Cambria Math" panose="02040503050406030204" pitchFamily="18" charset="0"/>
                      </a:rPr>
                      <m:t>𝑡</m:t>
                    </m:r>
                    <m:r>
                      <a:rPr lang="en-US" i="1" baseline="-25000" dirty="0" err="1" smtClean="0">
                        <a:latin typeface="Cambria Math" panose="02040503050406030204" pitchFamily="18" charset="0"/>
                      </a:rPr>
                      <m:t>𝑢</m:t>
                    </m:r>
                  </m:oMath>
                </a14:m>
                <a:r>
                  <a:rPr lang="en-US" dirty="0"/>
                  <a:t>, where each individual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 </m:t>
                    </m:r>
                  </m:oMath>
                </a14:m>
                <a:r>
                  <a:rPr lang="en-US" dirty="0"/>
                  <a:t>gets initially influenced (activated)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947" r="-1926"/>
                </a:stretch>
              </a:blipFill>
            </p:spPr>
            <p:txBody>
              <a:bodyPr/>
              <a:lstStyle/>
              <a:p>
                <a:r>
                  <a:rPr lang="en-US">
                    <a:noFill/>
                  </a:rPr>
                  <a:t> </a:t>
                </a:r>
              </a:p>
            </p:txBody>
          </p:sp>
        </mc:Fallback>
      </mc:AlternateContent>
    </p:spTree>
    <p:extLst>
      <p:ext uri="{BB962C8B-B14F-4D97-AF65-F5344CB8AC3E}">
        <p14:creationId xmlns:p14="http://schemas.microsoft.com/office/powerpoint/2010/main" val="2296176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in Implicit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066800"/>
                <a:ext cx="9067800" cy="5318760"/>
              </a:xfrm>
            </p:spPr>
            <p:txBody>
              <a:bodyPr/>
              <a:lstStyle/>
              <a:p>
                <a:r>
                  <a:rPr lang="en-US" dirty="0"/>
                  <a:t>Assume that any influenced user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 </m:t>
                    </m:r>
                  </m:oMath>
                </a14:m>
                <a:r>
                  <a:rPr lang="en-US" dirty="0"/>
                  <a:t>can influence </a:t>
                </a:r>
                <a14:m>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i="1" dirty="0">
                        <a:latin typeface="Cambria Math" panose="02040503050406030204" pitchFamily="18" charset="0"/>
                      </a:rPr>
                      <m:t>𝑡</m:t>
                    </m:r>
                    <m:r>
                      <a:rPr lang="en-US" i="1" dirty="0">
                        <a:latin typeface="Cambria Math" panose="02040503050406030204" pitchFamily="18" charset="0"/>
                      </a:rPr>
                      <m:t>)</m:t>
                    </m:r>
                  </m:oMath>
                </a14:m>
                <a:r>
                  <a:rPr lang="en-US" dirty="0"/>
                  <a:t> non-influenced users after </a:t>
                </a:r>
                <a14:m>
                  <m:oMath xmlns:m="http://schemas.openxmlformats.org/officeDocument/2006/math">
                    <m:r>
                      <a:rPr lang="en-US" i="1" dirty="0" smtClean="0">
                        <a:latin typeface="Cambria Math" panose="02040503050406030204" pitchFamily="18" charset="0"/>
                      </a:rPr>
                      <m:t>𝑡</m:t>
                    </m:r>
                  </m:oMath>
                </a14:m>
                <a:r>
                  <a:rPr lang="en-US" dirty="0"/>
                  <a:t> steps</a:t>
                </a:r>
              </a:p>
              <a:p>
                <a:pPr marL="0" indent="0">
                  <a:buNone/>
                </a:pPr>
                <a:endParaRPr lang="en-US" dirty="0"/>
              </a:p>
              <a:p>
                <a:r>
                  <a:rPr lang="en-US" dirty="0"/>
                  <a:t>Assuming discrete time, we can formulate the size of influence population as</a:t>
                </a:r>
              </a:p>
              <a:p>
                <a:pPr marL="0" indent="0">
                  <a:buNone/>
                </a:pPr>
                <a:endParaRPr lang="en-US" dirty="0"/>
              </a:p>
              <a:p>
                <a:pPr marL="0" indent="0">
                  <a:buNone/>
                </a:pPr>
                <a:endParaRPr lang="en-US" dirty="0"/>
              </a:p>
              <a:p>
                <a:pPr marL="0" indent="0">
                  <a:buNone/>
                </a:pPr>
                <a:endParaRPr lang="en-US" dirty="0"/>
              </a:p>
              <a:p>
                <a:pPr marL="0" indent="0">
                  <a:buNone/>
                </a:pPr>
                <a:r>
                  <a:rPr lang="en-US" b="1" dirty="0"/>
                  <a:t>GOAL: </a:t>
                </a:r>
                <a:r>
                  <a:rPr lang="en-US" dirty="0"/>
                  <a:t>estimate </a:t>
                </a:r>
                <a14:m>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 .)</m:t>
                    </m:r>
                  </m:oMath>
                </a14:m>
                <a:r>
                  <a:rPr lang="en-US" dirty="0"/>
                  <a:t> given activation time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𝑢</m:t>
                        </m:r>
                      </m:sub>
                    </m:sSub>
                  </m:oMath>
                </a14:m>
                <a:r>
                  <a:rPr lang="en-US" dirty="0"/>
                  <a:t>) and the number of influenced users at any time (</a:t>
                </a:r>
                <a14:m>
                  <m:oMath xmlns:m="http://schemas.openxmlformats.org/officeDocument/2006/math">
                    <m:r>
                      <a:rPr lang="en-US" b="0" i="0" dirty="0" smtClean="0">
                        <a:latin typeface="Cambria Math" panose="02040503050406030204" pitchFamily="18" charset="0"/>
                      </a:rPr>
                      <m:t>|</m:t>
                    </m:r>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𝑡</m:t>
                        </m:r>
                      </m:e>
                    </m:d>
                    <m:r>
                      <a:rPr lang="en-US" b="0" i="1" dirty="0" smtClean="0">
                        <a:latin typeface="Cambria Math" panose="02040503050406030204" pitchFamily="18" charset="0"/>
                      </a:rPr>
                      <m:t>|</m:t>
                    </m:r>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066800"/>
                <a:ext cx="9067800" cy="5318760"/>
              </a:xfrm>
              <a:blipFill>
                <a:blip r:embed="rId3"/>
                <a:stretch>
                  <a:fillRect l="-1412" t="-1145"/>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71600" y="4099560"/>
            <a:ext cx="6175248" cy="624840"/>
          </a:xfrm>
          <a:prstGeom prst="rect">
            <a:avLst/>
          </a:prstGeom>
        </p:spPr>
      </p:pic>
    </p:spTree>
    <p:extLst>
      <p:ext uri="{BB962C8B-B14F-4D97-AF65-F5344CB8AC3E}">
        <p14:creationId xmlns:p14="http://schemas.microsoft.com/office/powerpoint/2010/main" val="1572216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of the Influenced Population</a:t>
            </a:r>
          </a:p>
        </p:txBody>
      </p:sp>
      <p:pic>
        <p:nvPicPr>
          <p:cNvPr id="143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465520" y="966538"/>
            <a:ext cx="4556359" cy="42448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5417403"/>
            <a:ext cx="8458200" cy="83099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400" dirty="0">
                <a:latin typeface="Open Sans" panose="020B0606030504020204" pitchFamily="34" charset="0"/>
              </a:rPr>
              <a:t>The size of the influenced population is the summation of number of users influenced by activated individuals</a:t>
            </a:r>
          </a:p>
        </p:txBody>
      </p:sp>
      <mc:AlternateContent xmlns:mc="http://schemas.openxmlformats.org/markup-compatibility/2006" xmlns:a14="http://schemas.microsoft.com/office/drawing/2010/main">
        <mc:Choice Requires="a14">
          <p:sp>
            <p:nvSpPr>
              <p:cNvPr id="5" name="Rectangle 4"/>
              <p:cNvSpPr/>
              <p:nvPr/>
            </p:nvSpPr>
            <p:spPr>
              <a:xfrm>
                <a:off x="304800" y="1080476"/>
                <a:ext cx="4267200" cy="120032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2400" dirty="0">
                    <a:solidFill>
                      <a:schemeClr val="dk1"/>
                    </a:solidFill>
                    <a:latin typeface="Open Sans" panose="020B0606030504020204" pitchFamily="34" charset="0"/>
                  </a:rPr>
                  <a:t>Individuals </a:t>
                </a:r>
                <a14:m>
                  <m:oMath xmlns:m="http://schemas.openxmlformats.org/officeDocument/2006/math">
                    <m:r>
                      <a:rPr lang="en-US" sz="2400" i="1" dirty="0" smtClean="0">
                        <a:solidFill>
                          <a:srgbClr val="FF0000"/>
                        </a:solidFill>
                        <a:latin typeface="Cambria Math" panose="02040503050406030204" pitchFamily="18" charset="0"/>
                      </a:rPr>
                      <m:t>𝑢</m:t>
                    </m:r>
                  </m:oMath>
                </a14:m>
                <a:r>
                  <a:rPr lang="en-US" sz="2400" dirty="0">
                    <a:solidFill>
                      <a:schemeClr val="dk1"/>
                    </a:solidFill>
                    <a:latin typeface="Open Sans" panose="020B0606030504020204" pitchFamily="34" charset="0"/>
                  </a:rPr>
                  <a:t>, </a:t>
                </a:r>
                <a14:m>
                  <m:oMath xmlns:m="http://schemas.openxmlformats.org/officeDocument/2006/math">
                    <m:r>
                      <a:rPr lang="en-US" sz="2400" i="1" dirty="0" smtClean="0">
                        <a:solidFill>
                          <a:srgbClr val="FF0000"/>
                        </a:solidFill>
                        <a:latin typeface="Cambria Math" panose="02040503050406030204" pitchFamily="18" charset="0"/>
                      </a:rPr>
                      <m:t>𝑣</m:t>
                    </m:r>
                  </m:oMath>
                </a14:m>
                <a:r>
                  <a:rPr lang="en-US" sz="2400" dirty="0">
                    <a:solidFill>
                      <a:schemeClr val="dk1"/>
                    </a:solidFill>
                    <a:latin typeface="Open Sans" panose="020B0606030504020204" pitchFamily="34" charset="0"/>
                  </a:rPr>
                  <a:t>, and </a:t>
                </a:r>
                <a14:m>
                  <m:oMath xmlns:m="http://schemas.openxmlformats.org/officeDocument/2006/math">
                    <m:r>
                      <a:rPr lang="en-US" sz="2400" i="1" dirty="0" smtClean="0">
                        <a:solidFill>
                          <a:srgbClr val="FF0000"/>
                        </a:solidFill>
                        <a:latin typeface="Cambria Math" panose="02040503050406030204" pitchFamily="18" charset="0"/>
                      </a:rPr>
                      <m:t>𝑤</m:t>
                    </m:r>
                    <m:r>
                      <a:rPr lang="en-US" sz="2400" i="1" dirty="0" smtClean="0">
                        <a:solidFill>
                          <a:schemeClr val="dk1"/>
                        </a:solidFill>
                        <a:latin typeface="Cambria Math" panose="02040503050406030204" pitchFamily="18" charset="0"/>
                      </a:rPr>
                      <m:t> </m:t>
                    </m:r>
                  </m:oMath>
                </a14:m>
                <a:r>
                  <a:rPr lang="en-US" sz="2400" dirty="0">
                    <a:solidFill>
                      <a:schemeClr val="dk1"/>
                    </a:solidFill>
                    <a:latin typeface="Open Sans" panose="020B0606030504020204" pitchFamily="34" charset="0"/>
                  </a:rPr>
                  <a:t>are activated at time steps </a:t>
                </a:r>
                <a14:m>
                  <m:oMath xmlns:m="http://schemas.openxmlformats.org/officeDocument/2006/math">
                    <m:r>
                      <a:rPr lang="en-US" sz="2400" i="1" dirty="0" smtClean="0">
                        <a:solidFill>
                          <a:srgbClr val="FF0000"/>
                        </a:solidFill>
                        <a:latin typeface="Cambria Math" panose="02040503050406030204" pitchFamily="18" charset="0"/>
                      </a:rPr>
                      <m:t>𝑡</m:t>
                    </m:r>
                    <m:r>
                      <a:rPr lang="en-US" sz="2400" i="1" baseline="-25000" dirty="0" err="1">
                        <a:solidFill>
                          <a:srgbClr val="FF0000"/>
                        </a:solidFill>
                        <a:latin typeface="Cambria Math" panose="02040503050406030204" pitchFamily="18" charset="0"/>
                      </a:rPr>
                      <m:t>𝑢</m:t>
                    </m:r>
                  </m:oMath>
                </a14:m>
                <a:r>
                  <a:rPr lang="en-US" sz="2400" dirty="0">
                    <a:solidFill>
                      <a:schemeClr val="dk1"/>
                    </a:solidFill>
                    <a:latin typeface="Open Sans" panose="020B0606030504020204" pitchFamily="34" charset="0"/>
                  </a:rPr>
                  <a:t>, </a:t>
                </a:r>
                <a14:m>
                  <m:oMath xmlns:m="http://schemas.openxmlformats.org/officeDocument/2006/math">
                    <m:r>
                      <a:rPr lang="en-US" sz="2400" i="1" dirty="0" smtClean="0">
                        <a:solidFill>
                          <a:srgbClr val="FF0000"/>
                        </a:solidFill>
                        <a:latin typeface="Cambria Math" panose="02040503050406030204" pitchFamily="18" charset="0"/>
                      </a:rPr>
                      <m:t>𝑡</m:t>
                    </m:r>
                    <m:r>
                      <a:rPr lang="en-US" sz="2400" i="1" baseline="-25000" dirty="0" err="1">
                        <a:solidFill>
                          <a:srgbClr val="FF0000"/>
                        </a:solidFill>
                        <a:latin typeface="Cambria Math" panose="02040503050406030204" pitchFamily="18" charset="0"/>
                      </a:rPr>
                      <m:t>𝑣</m:t>
                    </m:r>
                  </m:oMath>
                </a14:m>
                <a:r>
                  <a:rPr lang="en-US" sz="2400" dirty="0">
                    <a:solidFill>
                      <a:schemeClr val="dk1"/>
                    </a:solidFill>
                    <a:latin typeface="Open Sans" panose="020B0606030504020204" pitchFamily="34" charset="0"/>
                  </a:rPr>
                  <a:t>, and </a:t>
                </a:r>
                <a14:m>
                  <m:oMath xmlns:m="http://schemas.openxmlformats.org/officeDocument/2006/math">
                    <m:r>
                      <a:rPr lang="en-US" sz="2400" i="1" dirty="0" smtClean="0">
                        <a:solidFill>
                          <a:srgbClr val="FF0000"/>
                        </a:solidFill>
                        <a:latin typeface="Cambria Math" panose="02040503050406030204" pitchFamily="18" charset="0"/>
                      </a:rPr>
                      <m:t>𝑡</m:t>
                    </m:r>
                    <m:r>
                      <a:rPr lang="en-US" sz="2400" i="1" baseline="-25000" dirty="0" err="1">
                        <a:solidFill>
                          <a:srgbClr val="FF0000"/>
                        </a:solidFill>
                        <a:latin typeface="Cambria Math" panose="02040503050406030204" pitchFamily="18" charset="0"/>
                      </a:rPr>
                      <m:t>𝑤</m:t>
                    </m:r>
                  </m:oMath>
                </a14:m>
                <a:r>
                  <a:rPr lang="en-US" sz="2400" dirty="0">
                    <a:solidFill>
                      <a:schemeClr val="dk1"/>
                    </a:solidFill>
                    <a:latin typeface="Open Sans" panose="020B0606030504020204" pitchFamily="34" charset="0"/>
                  </a:rPr>
                  <a:t>, respectively</a:t>
                </a:r>
              </a:p>
            </p:txBody>
          </p:sp>
        </mc:Choice>
        <mc:Fallback xmlns="">
          <p:sp>
            <p:nvSpPr>
              <p:cNvPr id="5" name="Rectangle 4"/>
              <p:cNvSpPr>
                <a:spLocks noRot="1" noChangeAspect="1" noMove="1" noResize="1" noEditPoints="1" noAdjustHandles="1" noChangeArrowheads="1" noChangeShapeType="1" noTextEdit="1"/>
              </p:cNvSpPr>
              <p:nvPr/>
            </p:nvSpPr>
            <p:spPr>
              <a:xfrm>
                <a:off x="304800" y="1080476"/>
                <a:ext cx="4267200" cy="1200329"/>
              </a:xfrm>
              <a:prstGeom prst="rect">
                <a:avLst/>
              </a:prstGeom>
              <a:blipFill rotWithShape="0">
                <a:blip r:embed="rId3"/>
                <a:stretch>
                  <a:fillRect l="-2143" t="-4061" r="-1857" b="-1066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04800" y="2709431"/>
                <a:ext cx="5105400" cy="1938992"/>
              </a:xfrm>
              <a:prstGeom prst="rect">
                <a:avLst/>
              </a:prstGeom>
            </p:spPr>
            <p:txBody>
              <a:bodyPr wrap="square">
                <a:spAutoFit/>
              </a:bodyPr>
              <a:lstStyle/>
              <a:p>
                <a:r>
                  <a:rPr lang="en-US" sz="2400" dirty="0">
                    <a:latin typeface="Open Sans" panose="020B0606030504020204" pitchFamily="34" charset="0"/>
                  </a:rPr>
                  <a:t>At time </a:t>
                </a:r>
                <a14:m>
                  <m:oMath xmlns:m="http://schemas.openxmlformats.org/officeDocument/2006/math">
                    <m:r>
                      <a:rPr lang="en-US" sz="2400" i="1" dirty="0" smtClean="0">
                        <a:solidFill>
                          <a:srgbClr val="FF0000"/>
                        </a:solidFill>
                        <a:latin typeface="Cambria Math" panose="02040503050406030204" pitchFamily="18" charset="0"/>
                      </a:rPr>
                      <m:t>𝑡</m:t>
                    </m:r>
                  </m:oMath>
                </a14:m>
                <a:r>
                  <a:rPr lang="en-US" sz="2400" dirty="0">
                    <a:latin typeface="Open Sans" panose="020B0606030504020204" pitchFamily="34" charset="0"/>
                  </a:rPr>
                  <a:t>, the total number of influenced individuals is the summation of influence functions </a:t>
                </a:r>
                <a14:m>
                  <m:oMath xmlns:m="http://schemas.openxmlformats.org/officeDocument/2006/math">
                    <m:r>
                      <a:rPr lang="en-US" sz="2400" i="1" dirty="0" smtClean="0">
                        <a:solidFill>
                          <a:srgbClr val="FF0000"/>
                        </a:solidFill>
                        <a:latin typeface="Cambria Math" panose="02040503050406030204" pitchFamily="18" charset="0"/>
                      </a:rPr>
                      <m:t>𝐼</m:t>
                    </m:r>
                    <m:r>
                      <a:rPr lang="en-US" sz="2400" i="1" baseline="-25000" dirty="0" err="1" smtClean="0">
                        <a:solidFill>
                          <a:srgbClr val="FF0000"/>
                        </a:solidFill>
                        <a:latin typeface="Cambria Math" panose="02040503050406030204" pitchFamily="18" charset="0"/>
                      </a:rPr>
                      <m:t>𝑢</m:t>
                    </m:r>
                  </m:oMath>
                </a14:m>
                <a:r>
                  <a:rPr lang="en-US" sz="2400" dirty="0">
                    <a:latin typeface="Open Sans" panose="020B0606030504020204" pitchFamily="34" charset="0"/>
                  </a:rPr>
                  <a:t>, </a:t>
                </a:r>
                <a14:m>
                  <m:oMath xmlns:m="http://schemas.openxmlformats.org/officeDocument/2006/math">
                    <m:r>
                      <a:rPr lang="en-US" sz="2400" i="1" dirty="0" smtClean="0">
                        <a:solidFill>
                          <a:srgbClr val="FF0000"/>
                        </a:solidFill>
                        <a:latin typeface="Cambria Math" panose="02040503050406030204" pitchFamily="18" charset="0"/>
                      </a:rPr>
                      <m:t>𝐼</m:t>
                    </m:r>
                    <m:r>
                      <a:rPr lang="en-US" sz="2400" i="1" baseline="-25000" dirty="0">
                        <a:solidFill>
                          <a:srgbClr val="FF0000"/>
                        </a:solidFill>
                        <a:latin typeface="Cambria Math" panose="02040503050406030204" pitchFamily="18" charset="0"/>
                      </a:rPr>
                      <m:t>𝑣</m:t>
                    </m:r>
                  </m:oMath>
                </a14:m>
                <a:r>
                  <a:rPr lang="en-US" sz="2400" dirty="0">
                    <a:latin typeface="Open Sans" panose="020B0606030504020204" pitchFamily="34" charset="0"/>
                  </a:rPr>
                  <a:t>, and </a:t>
                </a:r>
                <a14:m>
                  <m:oMath xmlns:m="http://schemas.openxmlformats.org/officeDocument/2006/math">
                    <m:r>
                      <a:rPr lang="en-US" sz="2400" i="1" dirty="0" smtClean="0">
                        <a:solidFill>
                          <a:srgbClr val="FF0000"/>
                        </a:solidFill>
                        <a:latin typeface="Cambria Math" panose="02040503050406030204" pitchFamily="18" charset="0"/>
                      </a:rPr>
                      <m:t>𝐼</m:t>
                    </m:r>
                    <m:r>
                      <a:rPr lang="en-US" sz="2400" i="1" baseline="-25000" dirty="0" err="1">
                        <a:solidFill>
                          <a:srgbClr val="FF0000"/>
                        </a:solidFill>
                        <a:latin typeface="Cambria Math" panose="02040503050406030204" pitchFamily="18" charset="0"/>
                      </a:rPr>
                      <m:t>𝑤</m:t>
                    </m:r>
                  </m:oMath>
                </a14:m>
                <a:r>
                  <a:rPr lang="en-US" sz="2400" dirty="0">
                    <a:solidFill>
                      <a:srgbClr val="FF0000"/>
                    </a:solidFill>
                    <a:latin typeface="Open Sans" panose="020B0606030504020204" pitchFamily="34" charset="0"/>
                  </a:rPr>
                  <a:t> </a:t>
                </a:r>
                <a:r>
                  <a:rPr lang="en-US" sz="2400" dirty="0">
                    <a:latin typeface="Open Sans" panose="020B0606030504020204" pitchFamily="34" charset="0"/>
                  </a:rPr>
                  <a:t>at time steps </a:t>
                </a:r>
                <a14:m>
                  <m:oMath xmlns:m="http://schemas.openxmlformats.org/officeDocument/2006/math">
                    <m:r>
                      <a:rPr lang="en-US" sz="2400" i="1" dirty="0" smtClean="0">
                        <a:solidFill>
                          <a:srgbClr val="FF0000"/>
                        </a:solidFill>
                        <a:latin typeface="Cambria Math" panose="02040503050406030204" pitchFamily="18" charset="0"/>
                      </a:rPr>
                      <m:t>𝑡</m:t>
                    </m:r>
                    <m:r>
                      <a:rPr lang="en-US" sz="2400" i="1" dirty="0" smtClean="0">
                        <a:solidFill>
                          <a:srgbClr val="FF0000"/>
                        </a:solidFill>
                        <a:latin typeface="Cambria Math" panose="02040503050406030204" pitchFamily="18" charset="0"/>
                      </a:rPr>
                      <m:t> −</m:t>
                    </m:r>
                    <m:r>
                      <a:rPr lang="en-US" sz="2400" i="1" dirty="0" err="1">
                        <a:solidFill>
                          <a:srgbClr val="FF0000"/>
                        </a:solidFill>
                        <a:latin typeface="Cambria Math" panose="02040503050406030204" pitchFamily="18" charset="0"/>
                      </a:rPr>
                      <m:t>𝑡</m:t>
                    </m:r>
                    <m:r>
                      <a:rPr lang="en-US" sz="2400" i="1" baseline="-25000" dirty="0" err="1">
                        <a:solidFill>
                          <a:srgbClr val="FF0000"/>
                        </a:solidFill>
                        <a:latin typeface="Cambria Math" panose="02040503050406030204" pitchFamily="18" charset="0"/>
                      </a:rPr>
                      <m:t>𝑢</m:t>
                    </m:r>
                  </m:oMath>
                </a14:m>
                <a:r>
                  <a:rPr lang="en-US" sz="2400" dirty="0">
                    <a:latin typeface="Open Sans" panose="020B0606030504020204" pitchFamily="34" charset="0"/>
                  </a:rPr>
                  <a:t>, </a:t>
                </a:r>
                <a14:m>
                  <m:oMath xmlns:m="http://schemas.openxmlformats.org/officeDocument/2006/math">
                    <m:r>
                      <a:rPr lang="en-US" sz="2400" i="1" dirty="0" smtClean="0">
                        <a:solidFill>
                          <a:srgbClr val="FF0000"/>
                        </a:solidFill>
                        <a:latin typeface="Cambria Math" panose="02040503050406030204" pitchFamily="18" charset="0"/>
                      </a:rPr>
                      <m:t>𝑡</m:t>
                    </m:r>
                    <m:r>
                      <a:rPr lang="en-US" sz="2400" i="1" dirty="0" smtClean="0">
                        <a:solidFill>
                          <a:srgbClr val="FF0000"/>
                        </a:solidFill>
                        <a:latin typeface="Cambria Math" panose="02040503050406030204" pitchFamily="18" charset="0"/>
                      </a:rPr>
                      <m:t>−</m:t>
                    </m:r>
                    <m:r>
                      <a:rPr lang="en-US" sz="2400" i="1" dirty="0" err="1">
                        <a:solidFill>
                          <a:srgbClr val="FF0000"/>
                        </a:solidFill>
                        <a:latin typeface="Cambria Math" panose="02040503050406030204" pitchFamily="18" charset="0"/>
                      </a:rPr>
                      <m:t>𝑡</m:t>
                    </m:r>
                    <m:r>
                      <a:rPr lang="en-US" sz="2400" i="1" baseline="-25000" dirty="0" err="1">
                        <a:solidFill>
                          <a:srgbClr val="FF0000"/>
                        </a:solidFill>
                        <a:latin typeface="Cambria Math" panose="02040503050406030204" pitchFamily="18" charset="0"/>
                      </a:rPr>
                      <m:t>𝑣</m:t>
                    </m:r>
                  </m:oMath>
                </a14:m>
                <a:r>
                  <a:rPr lang="en-US" sz="2400" dirty="0">
                    <a:latin typeface="Open Sans" panose="020B0606030504020204" pitchFamily="34" charset="0"/>
                  </a:rPr>
                  <a:t>, and </a:t>
                </a:r>
                <a14:m>
                  <m:oMath xmlns:m="http://schemas.openxmlformats.org/officeDocument/2006/math">
                    <m:r>
                      <a:rPr lang="en-US" sz="2400" i="1" dirty="0" smtClean="0">
                        <a:solidFill>
                          <a:srgbClr val="FF0000"/>
                        </a:solidFill>
                        <a:latin typeface="Cambria Math" panose="02040503050406030204" pitchFamily="18" charset="0"/>
                      </a:rPr>
                      <m:t>𝑡</m:t>
                    </m:r>
                    <m:r>
                      <a:rPr lang="en-US" sz="2400" i="1" dirty="0" smtClean="0">
                        <a:solidFill>
                          <a:srgbClr val="FF0000"/>
                        </a:solidFill>
                        <a:latin typeface="Cambria Math" panose="02040503050406030204" pitchFamily="18" charset="0"/>
                      </a:rPr>
                      <m:t>−</m:t>
                    </m:r>
                    <m:r>
                      <a:rPr lang="en-US" sz="2400" i="1" dirty="0" err="1">
                        <a:solidFill>
                          <a:srgbClr val="FF0000"/>
                        </a:solidFill>
                        <a:latin typeface="Cambria Math" panose="02040503050406030204" pitchFamily="18" charset="0"/>
                      </a:rPr>
                      <m:t>𝑡</m:t>
                    </m:r>
                    <m:r>
                      <a:rPr lang="en-US" sz="2400" i="1" baseline="-25000" dirty="0" err="1">
                        <a:solidFill>
                          <a:srgbClr val="FF0000"/>
                        </a:solidFill>
                        <a:latin typeface="Cambria Math" panose="02040503050406030204" pitchFamily="18" charset="0"/>
                      </a:rPr>
                      <m:t>𝑤</m:t>
                    </m:r>
                  </m:oMath>
                </a14:m>
                <a:r>
                  <a:rPr lang="en-US" sz="2400" dirty="0">
                    <a:latin typeface="Open Sans" panose="020B0606030504020204" pitchFamily="34" charset="0"/>
                  </a:rPr>
                  <a:t>, respectively</a:t>
                </a:r>
              </a:p>
            </p:txBody>
          </p:sp>
        </mc:Choice>
        <mc:Fallback xmlns="">
          <p:sp>
            <p:nvSpPr>
              <p:cNvPr id="6" name="Rectangle 5"/>
              <p:cNvSpPr>
                <a:spLocks noRot="1" noChangeAspect="1" noMove="1" noResize="1" noEditPoints="1" noAdjustHandles="1" noChangeArrowheads="1" noChangeShapeType="1" noTextEdit="1"/>
              </p:cNvSpPr>
              <p:nvPr/>
            </p:nvSpPr>
            <p:spPr>
              <a:xfrm>
                <a:off x="304800" y="2709431"/>
                <a:ext cx="5105400" cy="1938992"/>
              </a:xfrm>
              <a:prstGeom prst="rect">
                <a:avLst/>
              </a:prstGeom>
              <a:blipFill rotWithShape="0">
                <a:blip r:embed="rId4"/>
                <a:stretch>
                  <a:fillRect l="-1790" t="-2508" r="-597" b="-5956"/>
                </a:stretch>
              </a:blipFill>
            </p:spPr>
            <p:txBody>
              <a:bodyPr/>
              <a:lstStyle/>
              <a:p>
                <a:r>
                  <a:rPr lang="en-US">
                    <a:noFill/>
                  </a:rPr>
                  <a:t> </a:t>
                </a:r>
              </a:p>
            </p:txBody>
          </p:sp>
        </mc:Fallback>
      </mc:AlternateContent>
    </p:spTree>
    <p:extLst>
      <p:ext uri="{BB962C8B-B14F-4D97-AF65-F5344CB8AC3E}">
        <p14:creationId xmlns:p14="http://schemas.microsoft.com/office/powerpoint/2010/main" val="4121424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Influence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a:bodyPr>
              <a:lstStyle/>
              <a:p>
                <a:pPr marL="0" indent="0">
                  <a:buNone/>
                </a:pPr>
                <a:r>
                  <a:rPr lang="en-US" dirty="0"/>
                  <a:t>Estimating </a:t>
                </a:r>
                <a14:m>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 .)</m:t>
                    </m:r>
                  </m:oMath>
                </a14:m>
                <a:endParaRPr lang="en-US" dirty="0"/>
              </a:p>
              <a:p>
                <a:r>
                  <a:rPr lang="en-US" b="1" dirty="0"/>
                  <a:t>Parametric estimation</a:t>
                </a:r>
              </a:p>
              <a:p>
                <a:pPr lvl="1"/>
                <a:r>
                  <a:rPr lang="en-US" dirty="0"/>
                  <a:t>Use some distribution to estimate </a:t>
                </a:r>
                <a14:m>
                  <m:oMath xmlns:m="http://schemas.openxmlformats.org/officeDocument/2006/math">
                    <m:r>
                      <a:rPr lang="en-US" i="1" dirty="0" smtClean="0">
                        <a:latin typeface="Cambria Math" panose="02040503050406030204" pitchFamily="18" charset="0"/>
                      </a:rPr>
                      <m:t>𝐼</m:t>
                    </m:r>
                  </m:oMath>
                </a14:m>
                <a:r>
                  <a:rPr lang="en-US" dirty="0"/>
                  <a:t> function.</a:t>
                </a:r>
              </a:p>
              <a:p>
                <a:pPr lvl="1"/>
                <a:r>
                  <a:rPr lang="en-US" dirty="0"/>
                  <a:t>Assume </a:t>
                </a:r>
                <a:r>
                  <a:rPr lang="en-US" b="1" dirty="0"/>
                  <a:t>all users</a:t>
                </a:r>
                <a:r>
                  <a:rPr lang="en-US" dirty="0"/>
                  <a:t> influence others in the same parametric form</a:t>
                </a:r>
              </a:p>
              <a:p>
                <a:pPr lvl="2"/>
                <a:r>
                  <a:rPr lang="en-US" dirty="0"/>
                  <a:t>For instance, one can use the power-law distribution to estimate influence: </a:t>
                </a:r>
              </a:p>
              <a:p>
                <a:pPr lvl="2"/>
                <a:endParaRPr lang="en-US" dirty="0"/>
              </a:p>
              <a:p>
                <a:pPr lvl="2"/>
                <a:endParaRPr lang="en-US" dirty="0"/>
              </a:p>
              <a:p>
                <a:pPr lvl="2"/>
                <a:endParaRPr lang="en-US" dirty="0"/>
              </a:p>
              <a:p>
                <a:pPr lvl="2"/>
                <a:r>
                  <a:rPr lang="en-US" dirty="0"/>
                  <a:t>Here we need to estimate the coefficients </a:t>
                </a:r>
              </a:p>
              <a:p>
                <a:r>
                  <a:rPr lang="en-US" b="1" dirty="0"/>
                  <a:t>Non-Parametric estimation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2"/>
                <a:stretch>
                  <a:fillRect l="-1404" t="-1145"/>
                </a:stretch>
              </a:blipFill>
            </p:spPr>
            <p:txBody>
              <a:bodyPr/>
              <a:lstStyle/>
              <a:p>
                <a:r>
                  <a:rPr lang="en-US">
                    <a:noFill/>
                  </a:rPr>
                  <a:t> </a:t>
                </a:r>
              </a:p>
            </p:txBody>
          </p:sp>
        </mc:Fallback>
      </mc:AlternateContent>
      <p:pic>
        <p:nvPicPr>
          <p:cNvPr id="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0" y="4114800"/>
            <a:ext cx="5117998" cy="68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253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Non-Parametric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8686800" cy="5318760"/>
              </a:xfrm>
            </p:spPr>
            <p:txBody>
              <a:bodyPr/>
              <a:lstStyle/>
              <a:p>
                <a:pPr marL="0" indent="0">
                  <a:buNone/>
                </a:pPr>
                <a:r>
                  <a:rPr lang="en-US" dirty="0"/>
                  <a:t>Assume that nodes can get deactivated over time and can no longer influence others. </a:t>
                </a:r>
              </a:p>
              <a:p>
                <a:pPr lvl="1"/>
                <a14:m>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𝑢</m:t>
                    </m:r>
                    <m:r>
                      <a:rPr lang="en-US" sz="2400" i="1" dirty="0" smtClean="0">
                        <a:latin typeface="Cambria Math" panose="02040503050406030204" pitchFamily="18" charset="0"/>
                      </a:rPr>
                      <m:t>, </m:t>
                    </m:r>
                    <m:r>
                      <a:rPr lang="en-US" sz="2400" i="1" dirty="0">
                        <a:latin typeface="Cambria Math" panose="02040503050406030204" pitchFamily="18" charset="0"/>
                      </a:rPr>
                      <m:t>𝑡</m:t>
                    </m:r>
                    <m:r>
                      <a:rPr lang="en-US" sz="2400" i="1" dirty="0">
                        <a:latin typeface="Cambria Math" panose="02040503050406030204" pitchFamily="18" charset="0"/>
                      </a:rPr>
                      <m:t>)=1</m:t>
                    </m:r>
                  </m:oMath>
                </a14:m>
                <a:r>
                  <a:rPr lang="en-US" sz="2400" dirty="0"/>
                  <a:t> denotes that </a:t>
                </a:r>
                <a14:m>
                  <m:oMath xmlns:m="http://schemas.openxmlformats.org/officeDocument/2006/math">
                    <m:r>
                      <a:rPr lang="en-US" sz="2400" i="1" dirty="0" smtClean="0">
                        <a:latin typeface="Cambria Math" panose="02040503050406030204" pitchFamily="18" charset="0"/>
                      </a:rPr>
                      <m:t>𝑢</m:t>
                    </m:r>
                  </m:oMath>
                </a14:m>
                <a:r>
                  <a:rPr lang="en-US" sz="2400" dirty="0"/>
                  <a:t> is active at time </a:t>
                </a:r>
                <a14:m>
                  <m:oMath xmlns:m="http://schemas.openxmlformats.org/officeDocument/2006/math">
                    <m:r>
                      <a:rPr lang="en-US" sz="2400" i="1" dirty="0" smtClean="0">
                        <a:latin typeface="Cambria Math" panose="02040503050406030204" pitchFamily="18" charset="0"/>
                      </a:rPr>
                      <m:t>𝑡</m:t>
                    </m:r>
                  </m:oMath>
                </a14:m>
                <a:r>
                  <a:rPr lang="en-US" sz="2400" dirty="0"/>
                  <a:t> </a:t>
                </a:r>
              </a:p>
              <a:p>
                <a:pPr lvl="1"/>
                <a14:m>
                  <m:oMath xmlns:m="http://schemas.openxmlformats.org/officeDocument/2006/math">
                    <m:r>
                      <a:rPr lang="en-US" sz="2400" i="1" dirty="0" smtClean="0">
                        <a:latin typeface="Cambria Math" panose="02040503050406030204" pitchFamily="18" charset="0"/>
                      </a:rPr>
                      <m:t>𝐴</m:t>
                    </m:r>
                    <m:r>
                      <a:rPr lang="en-US" sz="2400" i="1" dirty="0" smtClean="0">
                        <a:latin typeface="Cambria Math" panose="02040503050406030204" pitchFamily="18" charset="0"/>
                      </a:rPr>
                      <m:t>(</m:t>
                    </m:r>
                    <m:r>
                      <a:rPr lang="en-US" sz="2400" i="1" dirty="0" smtClean="0">
                        <a:latin typeface="Cambria Math" panose="02040503050406030204" pitchFamily="18" charset="0"/>
                      </a:rPr>
                      <m:t>𝑢</m:t>
                    </m:r>
                    <m:r>
                      <a:rPr lang="en-US" sz="2400" i="1" dirty="0" smtClean="0">
                        <a:latin typeface="Cambria Math" panose="02040503050406030204" pitchFamily="18" charset="0"/>
                      </a:rPr>
                      <m:t>, </m:t>
                    </m:r>
                    <m:r>
                      <a:rPr lang="en-US" sz="2400" i="1" dirty="0">
                        <a:latin typeface="Cambria Math" panose="02040503050406030204" pitchFamily="18" charset="0"/>
                      </a:rPr>
                      <m:t>𝑡</m:t>
                    </m:r>
                    <m:r>
                      <a:rPr lang="en-US" sz="2400" i="1" dirty="0">
                        <a:latin typeface="Cambria Math" panose="02040503050406030204" pitchFamily="18" charset="0"/>
                      </a:rPr>
                      <m:t>)=0 </m:t>
                    </m:r>
                  </m:oMath>
                </a14:m>
                <a:r>
                  <a:rPr lang="en-US" sz="2400" dirty="0"/>
                  <a:t>denotes that </a:t>
                </a:r>
                <a14:m>
                  <m:oMath xmlns:m="http://schemas.openxmlformats.org/officeDocument/2006/math">
                    <m:r>
                      <a:rPr lang="en-US" sz="2400" i="1" dirty="0" smtClean="0">
                        <a:latin typeface="Cambria Math" panose="02040503050406030204" pitchFamily="18" charset="0"/>
                      </a:rPr>
                      <m:t>𝑢</m:t>
                    </m:r>
                  </m:oMath>
                </a14:m>
                <a:r>
                  <a:rPr lang="en-US" sz="2400" dirty="0"/>
                  <a:t> is either deactivated or still not influenced, </a:t>
                </a:r>
              </a:p>
              <a:p>
                <a:pPr lvl="1"/>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𝑉</m:t>
                    </m:r>
                    <m:r>
                      <a:rPr lang="en-US" sz="2400" i="1" dirty="0">
                        <a:latin typeface="Cambria Math" panose="02040503050406030204" pitchFamily="18" charset="0"/>
                      </a:rPr>
                      <m:t>|</m:t>
                    </m:r>
                  </m:oMath>
                </a14:m>
                <a:r>
                  <a:rPr lang="en-US" sz="2400" dirty="0"/>
                  <a:t> is the population size and </a:t>
                </a:r>
                <a14:m>
                  <m:oMath xmlns:m="http://schemas.openxmlformats.org/officeDocument/2006/math">
                    <m:r>
                      <a:rPr lang="en-US" sz="2400" i="1" dirty="0" smtClean="0">
                        <a:latin typeface="Cambria Math" panose="02040503050406030204" pitchFamily="18" charset="0"/>
                      </a:rPr>
                      <m:t>𝑇</m:t>
                    </m:r>
                  </m:oMath>
                </a14:m>
                <a:r>
                  <a:rPr lang="en-US" sz="2400" dirty="0"/>
                  <a:t> is the last time </a:t>
                </a:r>
                <a:r>
                  <a:rPr lang="en-US" dirty="0"/>
                  <a:t>step</a:t>
                </a:r>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8686800" cy="5318760"/>
              </a:xfrm>
              <a:blipFill rotWithShape="0">
                <a:blip r:embed="rId3"/>
                <a:stretch>
                  <a:fillRect l="-1474" t="-1145"/>
                </a:stretch>
              </a:blipFill>
            </p:spPr>
            <p:txBody>
              <a:bodyPr/>
              <a:lstStyle/>
              <a:p>
                <a:r>
                  <a:rPr lang="en-US">
                    <a:noFill/>
                  </a:rPr>
                  <a:t> </a:t>
                </a:r>
              </a:p>
            </p:txBody>
          </p:sp>
        </mc:Fallback>
      </mc:AlternateContent>
      <p:sp>
        <p:nvSpPr>
          <p:cNvPr id="5" name="Rectangle 4"/>
          <p:cNvSpPr/>
          <p:nvPr/>
        </p:nvSpPr>
        <p:spPr>
          <a:xfrm>
            <a:off x="4191000" y="4961945"/>
            <a:ext cx="4876800" cy="830997"/>
          </a:xfrm>
          <a:prstGeom prst="rect">
            <a:avLst/>
          </a:prstGeom>
        </p:spPr>
        <p:txBody>
          <a:bodyPr wrap="square">
            <a:spAutoFit/>
          </a:bodyPr>
          <a:lstStyle/>
          <a:p>
            <a:r>
              <a:rPr lang="en-US" sz="2400" dirty="0">
                <a:latin typeface="Open Sans" panose="020B0606030504020204" pitchFamily="34" charset="0"/>
              </a:rPr>
              <a:t>Can be solved using non-negative least-square methods.</a:t>
            </a:r>
          </a:p>
        </p:txBody>
      </p:sp>
      <p:pic>
        <p:nvPicPr>
          <p:cNvPr id="4" name="Picture 3"/>
          <p:cNvPicPr>
            <a:picLocks noChangeAspect="1"/>
          </p:cNvPicPr>
          <p:nvPr/>
        </p:nvPicPr>
        <p:blipFill>
          <a:blip r:embed="rId4"/>
          <a:stretch>
            <a:fillRect/>
          </a:stretch>
        </p:blipFill>
        <p:spPr>
          <a:xfrm>
            <a:off x="1371600" y="4008345"/>
            <a:ext cx="2624557" cy="800738"/>
          </a:xfrm>
          <a:prstGeom prst="rect">
            <a:avLst/>
          </a:prstGeom>
        </p:spPr>
      </p:pic>
      <p:pic>
        <p:nvPicPr>
          <p:cNvPr id="7" name="Picture 6"/>
          <p:cNvPicPr>
            <a:picLocks noChangeAspect="1"/>
          </p:cNvPicPr>
          <p:nvPr/>
        </p:nvPicPr>
        <p:blipFill>
          <a:blip r:embed="rId5"/>
          <a:stretch>
            <a:fillRect/>
          </a:stretch>
        </p:blipFill>
        <p:spPr>
          <a:xfrm>
            <a:off x="1524000" y="4936867"/>
            <a:ext cx="2500586" cy="840035"/>
          </a:xfrm>
          <a:prstGeom prst="rect">
            <a:avLst/>
          </a:prstGeom>
        </p:spPr>
      </p:pic>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528" y="4223766"/>
            <a:ext cx="1261872" cy="272034"/>
          </a:xfrm>
          <a:prstGeom prst="rect">
            <a:avLst/>
          </a:prstGeom>
        </p:spPr>
      </p:pic>
      <p:sp>
        <p:nvSpPr>
          <p:cNvPr id="9" name="Rectangle 8"/>
          <p:cNvSpPr/>
          <p:nvPr/>
        </p:nvSpPr>
        <p:spPr>
          <a:xfrm>
            <a:off x="4191000" y="5939135"/>
            <a:ext cx="4876800" cy="461665"/>
          </a:xfrm>
          <a:prstGeom prst="rect">
            <a:avLst/>
          </a:prstGeom>
        </p:spPr>
        <p:txBody>
          <a:bodyPr wrap="square">
            <a:spAutoFit/>
          </a:bodyPr>
          <a:lstStyle/>
          <a:p>
            <a:r>
              <a:rPr lang="en-US" sz="2400" dirty="0" err="1">
                <a:solidFill>
                  <a:srgbClr val="FF0000"/>
                </a:solidFill>
                <a:latin typeface="Open Sans" panose="020B0606030504020204" pitchFamily="34" charset="0"/>
              </a:rPr>
              <a:t>lsqnonneg</a:t>
            </a:r>
            <a:r>
              <a:rPr lang="en-US" sz="2400" dirty="0">
                <a:solidFill>
                  <a:srgbClr val="FF0000"/>
                </a:solidFill>
                <a:latin typeface="Open Sans" panose="020B0606030504020204" pitchFamily="34" charset="0"/>
              </a:rPr>
              <a:t> </a:t>
            </a:r>
            <a:r>
              <a:rPr lang="en-US" sz="2400" dirty="0">
                <a:latin typeface="Open Sans" panose="020B0606030504020204" pitchFamily="34" charset="0"/>
              </a:rPr>
              <a:t>in MATLAB</a:t>
            </a:r>
          </a:p>
        </p:txBody>
      </p:sp>
    </p:spTree>
    <p:extLst>
      <p:ext uri="{BB962C8B-B14F-4D97-AF65-F5344CB8AC3E}">
        <p14:creationId xmlns:p14="http://schemas.microsoft.com/office/powerpoint/2010/main" val="1307064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a:xfrm>
            <a:off x="381000" y="3952875"/>
            <a:ext cx="5486400" cy="2438400"/>
          </a:xfrm>
        </p:spPr>
        <p:txBody>
          <a:bodyPr>
            <a:normAutofit/>
          </a:bodyPr>
          <a:lstStyle/>
          <a:p>
            <a:pPr marL="0" indent="0">
              <a:buNone/>
            </a:pPr>
            <a:r>
              <a:rPr lang="en-US" sz="2400" dirty="0"/>
              <a:t>“Birds of a feather flock together”</a:t>
            </a:r>
          </a:p>
        </p:txBody>
      </p:sp>
      <p:sp>
        <p:nvSpPr>
          <p:cNvPr id="3" name="Title 2"/>
          <p:cNvSpPr>
            <a:spLocks noGrp="1"/>
          </p:cNvSpPr>
          <p:nvPr>
            <p:ph type="title"/>
          </p:nvPr>
        </p:nvSpPr>
        <p:spPr/>
        <p:txBody>
          <a:bodyPr/>
          <a:lstStyle/>
          <a:p>
            <a:r>
              <a:rPr lang="en-US" dirty="0"/>
              <a:t>Homophily</a:t>
            </a:r>
            <a:br>
              <a:rPr lang="en-US" dirty="0"/>
            </a:br>
            <a:endParaRPr lang="en-US" dirty="0"/>
          </a:p>
        </p:txBody>
      </p:sp>
      <p:pic>
        <p:nvPicPr>
          <p:cNvPr id="13316" name="Picture 4" descr="Wild Quaker Parrots in Flight, Edgewater, New Jersey, Photo 8 of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809" y="4114800"/>
            <a:ext cx="2819400" cy="21145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03638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457200" y="1066800"/>
            <a:ext cx="4648200" cy="3657600"/>
          </a:xfrm>
        </p:spPr>
        <p:txBody>
          <a:bodyPr>
            <a:normAutofit fontScale="92500" lnSpcReduction="10000"/>
          </a:bodyPr>
          <a:lstStyle/>
          <a:p>
            <a:pPr marL="0" indent="0">
              <a:buNone/>
            </a:pPr>
            <a:r>
              <a:rPr lang="en-US" b="1" dirty="0" err="1">
                <a:solidFill>
                  <a:srgbClr val="FF0000"/>
                </a:solidFill>
              </a:rPr>
              <a:t>Homophily</a:t>
            </a:r>
            <a:r>
              <a:rPr lang="en-US" b="1" dirty="0"/>
              <a:t>:</a:t>
            </a:r>
            <a:r>
              <a:rPr lang="en-US" dirty="0"/>
              <a:t> the tendency of individuals to associate and bond with similar others</a:t>
            </a:r>
          </a:p>
          <a:p>
            <a:pPr lvl="1"/>
            <a:r>
              <a:rPr lang="en-US" dirty="0"/>
              <a:t>i.e., love of the same</a:t>
            </a:r>
          </a:p>
          <a:p>
            <a:endParaRPr lang="en-US" dirty="0"/>
          </a:p>
          <a:p>
            <a:r>
              <a:rPr lang="en-US" dirty="0"/>
              <a:t>People interact more often with people who are “</a:t>
            </a:r>
            <a:r>
              <a:rPr lang="en-US" i="1" dirty="0"/>
              <a:t>like them</a:t>
            </a:r>
            <a:r>
              <a:rPr lang="en-US" dirty="0"/>
              <a:t>” than with people who are dissimilar</a:t>
            </a:r>
          </a:p>
          <a:p>
            <a:endParaRPr lang="en-US" dirty="0"/>
          </a:p>
          <a:p>
            <a:pPr lvl="1"/>
            <a:endParaRPr lang="en-US" dirty="0"/>
          </a:p>
          <a:p>
            <a:endParaRPr lang="en-US" dirty="0"/>
          </a:p>
        </p:txBody>
      </p:sp>
      <p:pic>
        <p:nvPicPr>
          <p:cNvPr id="1026" name="Picture 2" descr="http://fe867b.medialib.glogster.com/media/3d/3d372b4ff229e3bf1ae0b8fdeea732a8798e4bcf14b6d8aa1c03eb7f3dd8c1fa/outsider-2.jpg"/>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r="4010" b="6000"/>
          <a:stretch/>
        </p:blipFill>
        <p:spPr bwMode="auto">
          <a:xfrm>
            <a:off x="5181600" y="1066800"/>
            <a:ext cx="3492838"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0" y="4876800"/>
            <a:ext cx="8610600" cy="1415772"/>
          </a:xfrm>
          <a:prstGeom prst="rect">
            <a:avLst/>
          </a:prstGeom>
        </p:spPr>
        <p:txBody>
          <a:bodyPr wrap="square">
            <a:spAutoFit/>
          </a:bodyPr>
          <a:lstStyle/>
          <a:p>
            <a:r>
              <a:rPr lang="en-US" sz="2600" b="1" dirty="0">
                <a:latin typeface="Open Sans" panose="020B0606030504020204" pitchFamily="34" charset="0"/>
                <a:ea typeface="Open Sans" panose="020B0606030504020204" pitchFamily="34" charset="0"/>
                <a:cs typeface="Open Sans" panose="020B0606030504020204" pitchFamily="34" charset="0"/>
              </a:rPr>
              <a:t>What leads to </a:t>
            </a:r>
            <a:r>
              <a:rPr lang="en-US" sz="2600" b="1" dirty="0" err="1">
                <a:latin typeface="Open Sans" panose="020B0606030504020204" pitchFamily="34" charset="0"/>
                <a:ea typeface="Open Sans" panose="020B0606030504020204" pitchFamily="34" charset="0"/>
                <a:cs typeface="Open Sans" panose="020B0606030504020204" pitchFamily="34" charset="0"/>
              </a:rPr>
              <a:t>Homophily</a:t>
            </a:r>
            <a:r>
              <a:rPr lang="en-US" sz="2600" b="1" dirty="0">
                <a:latin typeface="Open Sans" panose="020B0606030504020204" pitchFamily="34" charset="0"/>
                <a:ea typeface="Open Sans" panose="020B0606030504020204" pitchFamily="34" charset="0"/>
                <a:cs typeface="Open Sans" panose="020B0606030504020204" pitchFamily="34" charset="0"/>
              </a:rPr>
              <a:t>?</a:t>
            </a:r>
            <a:endParaRPr lang="en-US" sz="2600" dirty="0">
              <a:latin typeface="Open Sans" panose="020B0606030504020204" pitchFamily="34" charset="0"/>
              <a:ea typeface="Open Sans" panose="020B0606030504020204" pitchFamily="34" charset="0"/>
              <a:cs typeface="Open Sans" panose="020B0606030504020204" pitchFamily="34" charset="0"/>
            </a:endParaRPr>
          </a:p>
          <a:p>
            <a:pPr marL="914400" lvl="1" indent="-4572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Race and ethnicity, Sex and Gender, Age, Religion, Education, Occupation and social class, Network positions, Behavior, Attitudes, Abilities, Beliefs, and Aspirations</a:t>
            </a:r>
          </a:p>
        </p:txBody>
      </p:sp>
    </p:spTree>
    <p:extLst>
      <p:ext uri="{BB962C8B-B14F-4D97-AF65-F5344CB8AC3E}">
        <p14:creationId xmlns:p14="http://schemas.microsoft.com/office/powerpoint/2010/main" val="3912631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t>
            </a:r>
            <a:r>
              <a:rPr lang="en-US" dirty="0" err="1"/>
              <a:t>Homophily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8991600" cy="5318760"/>
              </a:xfrm>
            </p:spPr>
            <p:txBody>
              <a:bodyPr>
                <a:normAutofit/>
              </a:bodyPr>
              <a:lstStyle/>
              <a:p>
                <a:r>
                  <a:rPr lang="en-US" dirty="0"/>
                  <a:t>We can measure how the </a:t>
                </a:r>
                <a:r>
                  <a:rPr lang="en-US" dirty="0" err="1"/>
                  <a:t>assortativity</a:t>
                </a:r>
                <a:r>
                  <a:rPr lang="en-US" dirty="0"/>
                  <a:t> of the network changes over time</a:t>
                </a:r>
              </a:p>
              <a:p>
                <a:pPr lvl="1"/>
                <a:r>
                  <a:rPr lang="en-US" dirty="0"/>
                  <a:t>Consider two snapshots of a network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𝑡</m:t>
                        </m:r>
                      </m:sub>
                    </m:sSub>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𝐺</m:t>
                        </m:r>
                      </m:e>
                      <m:sub>
                        <m:sSup>
                          <m:sSupPr>
                            <m:ctrlPr>
                              <a:rPr lang="en-US" b="0" i="1" dirty="0" smtClean="0">
                                <a:latin typeface="Cambria Math" panose="02040503050406030204" pitchFamily="18" charset="0"/>
                              </a:rPr>
                            </m:ctrlPr>
                          </m:sSupPr>
                          <m:e>
                            <m:r>
                              <a:rPr lang="en-US" i="1" dirty="0">
                                <a:latin typeface="Cambria Math" panose="02040503050406030204" pitchFamily="18" charset="0"/>
                              </a:rPr>
                              <m:t>𝑡</m:t>
                            </m:r>
                          </m:e>
                          <m:sup>
                            <m:r>
                              <a:rPr lang="en-US" b="0" i="1" dirty="0" smtClean="0">
                                <a:latin typeface="Cambria Math" panose="02040503050406030204" pitchFamily="18" charset="0"/>
                              </a:rPr>
                              <m:t>′</m:t>
                            </m:r>
                          </m:sup>
                        </m:sSup>
                      </m:sub>
                    </m:sSub>
                    <m:r>
                      <a:rPr lang="en-US" i="1" dirty="0">
                        <a:latin typeface="Cambria Math" panose="02040503050406030204" pitchFamily="18" charset="0"/>
                      </a:rPr>
                      <m:t>(</m:t>
                    </m:r>
                    <m:r>
                      <a:rPr lang="en-US" i="1" dirty="0">
                        <a:latin typeface="Cambria Math" panose="02040503050406030204" pitchFamily="18" charset="0"/>
                      </a:rPr>
                      <m:t>𝑉</m:t>
                    </m:r>
                    <m:r>
                      <a:rPr lang="en-US" i="1" dirty="0">
                        <a:latin typeface="Cambria Math" panose="02040503050406030204" pitchFamily="18" charset="0"/>
                      </a:rPr>
                      <m:t>, </m:t>
                    </m:r>
                    <m:r>
                      <a:rPr lang="en-US" i="1" dirty="0">
                        <a:latin typeface="Cambria Math" panose="02040503050406030204" pitchFamily="18" charset="0"/>
                      </a:rPr>
                      <m:t>𝐸</m:t>
                    </m:r>
                    <m:r>
                      <a:rPr lang="en-US" b="0" i="1" dirty="0" smtClean="0">
                        <a:latin typeface="Cambria Math" panose="02040503050406030204" pitchFamily="18" charset="0"/>
                      </a:rPr>
                      <m:t>′</m:t>
                    </m:r>
                    <m:r>
                      <a:rPr lang="en-US" i="1" dirty="0">
                        <a:latin typeface="Cambria Math" panose="02040503050406030204" pitchFamily="18" charset="0"/>
                      </a:rPr>
                      <m:t>)</m:t>
                    </m:r>
                  </m:oMath>
                </a14:m>
                <a:r>
                  <a:rPr lang="en-US" dirty="0"/>
                  <a:t> at times </a:t>
                </a:r>
                <a14:m>
                  <m:oMath xmlns:m="http://schemas.openxmlformats.org/officeDocument/2006/math">
                    <m:r>
                      <a:rPr lang="en-US" i="1" dirty="0" smtClean="0">
                        <a:latin typeface="Cambria Math" panose="02040503050406030204" pitchFamily="18" charset="0"/>
                      </a:rPr>
                      <m:t>𝑡</m:t>
                    </m:r>
                  </m:oMath>
                </a14:m>
                <a:r>
                  <a:rPr lang="en-US" dirty="0"/>
                  <a:t> and </a:t>
                </a:r>
                <a14:m>
                  <m:oMath xmlns:m="http://schemas.openxmlformats.org/officeDocument/2006/math">
                    <m:r>
                      <a:rPr lang="en-US" i="1" dirty="0" smtClean="0">
                        <a:latin typeface="Cambria Math" panose="02040503050406030204" pitchFamily="18" charset="0"/>
                      </a:rPr>
                      <m:t>𝑡</m:t>
                    </m:r>
                    <m:r>
                      <a:rPr lang="en-US" b="0" i="1" dirty="0" smtClean="0">
                        <a:latin typeface="Cambria Math" panose="02040503050406030204" pitchFamily="18" charset="0"/>
                      </a:rPr>
                      <m:t>′</m:t>
                    </m:r>
                  </m:oMath>
                </a14:m>
                <a:r>
                  <a:rPr lang="en-US" dirty="0"/>
                  <a:t>, respectively, where </a:t>
                </a:r>
                <a14:m>
                  <m:oMath xmlns:m="http://schemas.openxmlformats.org/officeDocument/2006/math">
                    <m:r>
                      <a:rPr lang="en-US" i="1" dirty="0" smtClean="0">
                        <a:latin typeface="Cambria Math" panose="02040503050406030204" pitchFamily="18" charset="0"/>
                      </a:rPr>
                      <m:t>𝑡</m:t>
                    </m:r>
                    <m:r>
                      <a:rPr lang="en-US" b="0" i="1" dirty="0" smtClean="0">
                        <a:latin typeface="Cambria Math" panose="02040503050406030204" pitchFamily="18" charset="0"/>
                      </a:rPr>
                      <m:t>′</m:t>
                    </m:r>
                    <m:r>
                      <a:rPr lang="en-US" i="1" dirty="0" smtClean="0">
                        <a:latin typeface="Cambria Math" panose="02040503050406030204" pitchFamily="18" charset="0"/>
                      </a:rPr>
                      <m:t> &gt; </m:t>
                    </m:r>
                    <m:r>
                      <a:rPr lang="en-US" i="1" dirty="0" smtClean="0">
                        <a:latin typeface="Cambria Math" panose="02040503050406030204" pitchFamily="18" charset="0"/>
                      </a:rPr>
                      <m:t>𝑡</m:t>
                    </m:r>
                  </m:oMath>
                </a14:m>
                <a:endParaRPr lang="en-US" dirty="0"/>
              </a:p>
              <a:p>
                <a:pPr lvl="1"/>
                <a14:m>
                  <m:oMath xmlns:m="http://schemas.openxmlformats.org/officeDocument/2006/math">
                    <m:r>
                      <a:rPr lang="en-US" b="1" i="1" dirty="0" smtClean="0">
                        <a:latin typeface="Cambria Math" panose="02040503050406030204" pitchFamily="18" charset="0"/>
                      </a:rPr>
                      <m:t>𝑽</m:t>
                    </m:r>
                  </m:oMath>
                </a14:m>
                <a:r>
                  <a:rPr lang="en-US" dirty="0"/>
                  <a:t>: fixed, </a:t>
                </a:r>
                <a14:m>
                  <m:oMath xmlns:m="http://schemas.openxmlformats.org/officeDocument/2006/math">
                    <m:r>
                      <a:rPr lang="en-US" b="1" i="1" dirty="0" smtClean="0">
                        <a:latin typeface="Cambria Math" panose="02040503050406030204" pitchFamily="18" charset="0"/>
                      </a:rPr>
                      <m:t>𝑬</m:t>
                    </m:r>
                  </m:oMath>
                </a14:m>
                <a:r>
                  <a:rPr lang="en-US" dirty="0"/>
                  <a:t>: edges are added/removed over time.</a:t>
                </a:r>
              </a:p>
              <a:p>
                <a:pPr marL="0" indent="0">
                  <a:buNone/>
                </a:pPr>
                <a:endParaRPr lang="en-US" sz="2600" b="1" dirty="0"/>
              </a:p>
              <a:p>
                <a:pPr marL="0" indent="0">
                  <a:buNone/>
                </a:pPr>
                <a:r>
                  <a:rPr lang="en-US" sz="2600" b="1" dirty="0"/>
                  <a:t>Nominal attributes.</a:t>
                </a:r>
                <a:r>
                  <a:rPr lang="en-US" sz="2600" dirty="0"/>
                  <a:t> the </a:t>
                </a:r>
                <a:r>
                  <a:rPr lang="en-US" sz="2600" dirty="0" err="1"/>
                  <a:t>Homophily</a:t>
                </a:r>
                <a:r>
                  <a:rPr lang="en-US" sz="2600" dirty="0"/>
                  <a:t> index is defined as</a:t>
                </a:r>
              </a:p>
              <a:p>
                <a:endParaRPr lang="en-US" sz="2600" dirty="0"/>
              </a:p>
              <a:p>
                <a:endParaRPr lang="en-US" sz="2600" dirty="0"/>
              </a:p>
              <a:p>
                <a:pPr marL="0" indent="0">
                  <a:buNone/>
                </a:pPr>
                <a:r>
                  <a:rPr lang="en-US" sz="2600" b="1" dirty="0"/>
                  <a:t>Ordinal attributes.</a:t>
                </a:r>
                <a:r>
                  <a:rPr lang="en-US" sz="2600" dirty="0"/>
                  <a:t> the </a:t>
                </a:r>
                <a:r>
                  <a:rPr lang="en-US" sz="2600" dirty="0" err="1"/>
                  <a:t>Homophily</a:t>
                </a:r>
                <a:r>
                  <a:rPr lang="en-US" sz="2600" dirty="0"/>
                  <a:t> index is defined as the change in Pearson correlation</a:t>
                </a:r>
              </a:p>
              <a:p>
                <a:pPr lvl="1"/>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8991600" cy="5318760"/>
              </a:xfrm>
              <a:blipFill rotWithShape="0">
                <a:blip r:embed="rId2"/>
                <a:stretch>
                  <a:fillRect l="-1220" t="-1261"/>
                </a:stretch>
              </a:blipFill>
            </p:spPr>
            <p:txBody>
              <a:bodyPr/>
              <a:lstStyle/>
              <a:p>
                <a:r>
                  <a:rPr lang="en-US">
                    <a:noFill/>
                  </a:rPr>
                  <a:t> </a:t>
                </a:r>
              </a:p>
            </p:txBody>
          </p:sp>
        </mc:Fallback>
      </mc:AlternateContent>
      <p:pic>
        <p:nvPicPr>
          <p:cNvPr id="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8800" y="4191000"/>
            <a:ext cx="5611779" cy="6688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6600" y="5867400"/>
            <a:ext cx="2681287" cy="6774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619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Homophily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8686800" cy="5318760"/>
              </a:xfrm>
            </p:spPr>
            <p:txBody>
              <a:bodyPr>
                <a:normAutofit fontScale="77500" lnSpcReduction="20000"/>
              </a:bodyPr>
              <a:lstStyle/>
              <a:p>
                <a:pPr marL="0" indent="0">
                  <a:buNone/>
                </a:pPr>
                <a:r>
                  <a:rPr lang="en-US" dirty="0" err="1"/>
                  <a:t>Homophily</a:t>
                </a:r>
                <a:r>
                  <a:rPr lang="en-US" dirty="0"/>
                  <a:t> can be modeled using a variation of ICM </a:t>
                </a:r>
              </a:p>
              <a:p>
                <a:endParaRPr lang="en-US" dirty="0"/>
              </a:p>
              <a:p>
                <a:r>
                  <a:rPr lang="en-US" dirty="0"/>
                  <a:t>At each time step, a single node gets activated. </a:t>
                </a:r>
              </a:p>
              <a:p>
                <a:pPr lvl="1"/>
                <a:r>
                  <a:rPr lang="en-US" dirty="0"/>
                  <a:t>A node once activated will remain activated. </a:t>
                </a:r>
              </a:p>
              <a:p>
                <a:endParaRPr lang="en-US" dirty="0"/>
              </a:p>
              <a:p>
                <a14:m>
                  <m:oMath xmlns:m="http://schemas.openxmlformats.org/officeDocument/2006/math">
                    <m:r>
                      <a:rPr lang="en-US" i="1" dirty="0" smtClean="0">
                        <a:latin typeface="Cambria Math" panose="02040503050406030204" pitchFamily="18" charset="0"/>
                      </a:rPr>
                      <m:t>𝑃</m:t>
                    </m:r>
                    <m:r>
                      <a:rPr lang="en-US" i="1" baseline="-25000" dirty="0" err="1" smtClean="0">
                        <a:latin typeface="Cambria Math" panose="02040503050406030204" pitchFamily="18" charset="0"/>
                      </a:rPr>
                      <m:t>𝑣</m:t>
                    </m:r>
                    <m:r>
                      <a:rPr lang="en-US" i="1" baseline="-25000" dirty="0" err="1" smtClean="0">
                        <a:latin typeface="Cambria Math" panose="02040503050406030204" pitchFamily="18" charset="0"/>
                      </a:rPr>
                      <m:t>,</m:t>
                    </m:r>
                    <m:r>
                      <a:rPr lang="en-US" i="1" baseline="-25000" dirty="0" err="1" smtClean="0">
                        <a:latin typeface="Cambria Math" panose="02040503050406030204" pitchFamily="18" charset="0"/>
                      </a:rPr>
                      <m:t>𝑤</m:t>
                    </m:r>
                  </m:oMath>
                </a14:m>
                <a:r>
                  <a:rPr lang="en-US" dirty="0"/>
                  <a:t> in the ICM model is replaced with the similarity between nodes </a:t>
                </a:r>
                <a14:m>
                  <m:oMath xmlns:m="http://schemas.openxmlformats.org/officeDocument/2006/math">
                    <m:r>
                      <a:rPr lang="en-US" i="1" dirty="0" smtClean="0">
                        <a:latin typeface="Cambria Math" panose="02040503050406030204" pitchFamily="18" charset="0"/>
                      </a:rPr>
                      <m:t>𝑣</m:t>
                    </m:r>
                  </m:oMath>
                </a14:m>
                <a:r>
                  <a:rPr lang="en-US" dirty="0"/>
                  <a:t> and </a:t>
                </a:r>
                <a14:m>
                  <m:oMath xmlns:m="http://schemas.openxmlformats.org/officeDocument/2006/math">
                    <m:r>
                      <a:rPr lang="en-US" i="1" dirty="0" smtClean="0">
                        <a:latin typeface="Cambria Math" panose="02040503050406030204" pitchFamily="18" charset="0"/>
                      </a:rPr>
                      <m:t>𝑤</m:t>
                    </m:r>
                  </m:oMath>
                </a14:m>
                <a:r>
                  <a:rPr lang="en-US" dirty="0"/>
                  <a:t>, </a:t>
                </a:r>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err="1" smtClean="0">
                        <a:latin typeface="Cambria Math" panose="02040503050406030204" pitchFamily="18" charset="0"/>
                      </a:rPr>
                      <m:t>𝑣</m:t>
                    </m:r>
                    <m:r>
                      <a:rPr lang="en-US" i="1" dirty="0" err="1" smtClean="0">
                        <a:latin typeface="Cambria Math" panose="02040503050406030204" pitchFamily="18" charset="0"/>
                      </a:rPr>
                      <m:t>,</m:t>
                    </m:r>
                    <m:r>
                      <a:rPr lang="en-US" i="1" dirty="0" err="1" smtClean="0">
                        <a:latin typeface="Cambria Math" panose="02040503050406030204" pitchFamily="18" charset="0"/>
                      </a:rPr>
                      <m:t>𝑤</m:t>
                    </m:r>
                    <m:r>
                      <a:rPr lang="en-US" i="1" dirty="0">
                        <a:latin typeface="Cambria Math" panose="02040503050406030204" pitchFamily="18" charset="0"/>
                      </a:rPr>
                      <m:t>)</m:t>
                    </m:r>
                  </m:oMath>
                </a14:m>
                <a:r>
                  <a:rPr lang="en-US" dirty="0"/>
                  <a:t>. </a:t>
                </a:r>
              </a:p>
              <a:p>
                <a:endParaRPr lang="en-US" dirty="0"/>
              </a:p>
              <a:p>
                <a:r>
                  <a:rPr lang="en-US" dirty="0"/>
                  <a:t>When a node </a:t>
                </a:r>
                <a14:m>
                  <m:oMath xmlns:m="http://schemas.openxmlformats.org/officeDocument/2006/math">
                    <m:r>
                      <a:rPr lang="en-US" i="1" dirty="0" smtClean="0">
                        <a:latin typeface="Cambria Math" panose="02040503050406030204" pitchFamily="18" charset="0"/>
                      </a:rPr>
                      <m:t>𝑣</m:t>
                    </m:r>
                  </m:oMath>
                </a14:m>
                <a:r>
                  <a:rPr lang="en-US" dirty="0"/>
                  <a:t> is activated, we generate a random tolerance value </a:t>
                </a:r>
                <a14:m>
                  <m:oMath xmlns:m="http://schemas.openxmlformats.org/officeDocument/2006/math">
                    <m:r>
                      <a:rPr lang="el-GR" i="1" dirty="0" smtClean="0">
                        <a:latin typeface="Cambria Math" panose="02040503050406030204" pitchFamily="18" charset="0"/>
                      </a:rPr>
                      <m:t>𝜃</m:t>
                    </m:r>
                    <m:r>
                      <a:rPr lang="en-US" i="1" baseline="-25000" dirty="0" smtClean="0">
                        <a:latin typeface="Cambria Math" panose="02040503050406030204" pitchFamily="18" charset="0"/>
                      </a:rPr>
                      <m:t>𝑣</m:t>
                    </m:r>
                  </m:oMath>
                </a14:m>
                <a:r>
                  <a:rPr lang="en-US" baseline="-25000" dirty="0"/>
                  <a:t> </a:t>
                </a:r>
                <a:r>
                  <a:rPr lang="en-US" dirty="0"/>
                  <a:t>for the node, between 0 and 1. </a:t>
                </a:r>
              </a:p>
              <a:p>
                <a:pPr lvl="1"/>
                <a:r>
                  <a:rPr lang="en-US" dirty="0"/>
                  <a:t>The tolerance value is the minimum similarity, node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requires for being connected to other nodes. </a:t>
                </a:r>
              </a:p>
              <a:p>
                <a:pPr lvl="1"/>
                <a:endParaRPr lang="en-US" dirty="0"/>
              </a:p>
              <a:p>
                <a:r>
                  <a:rPr lang="en-US" dirty="0"/>
                  <a:t>For any edge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 </m:t>
                    </m:r>
                    <m:r>
                      <a:rPr lang="en-US" i="1" dirty="0">
                        <a:latin typeface="Cambria Math" panose="02040503050406030204" pitchFamily="18" charset="0"/>
                      </a:rPr>
                      <m:t>𝑢</m:t>
                    </m:r>
                    <m:r>
                      <a:rPr lang="en-US" i="1" dirty="0">
                        <a:latin typeface="Cambria Math" panose="02040503050406030204" pitchFamily="18" charset="0"/>
                      </a:rPr>
                      <m:t>)</m:t>
                    </m:r>
                  </m:oMath>
                </a14:m>
                <a:r>
                  <a:rPr lang="en-US" dirty="0"/>
                  <a:t> that is still not in the edge set, if the similarity </a:t>
                </a:r>
                <a14:m>
                  <m:oMath xmlns:m="http://schemas.openxmlformats.org/officeDocument/2006/math">
                    <m:r>
                      <a:rPr lang="en-US" i="1" dirty="0" smtClean="0">
                        <a:latin typeface="Cambria Math" panose="02040503050406030204" pitchFamily="18" charset="0"/>
                      </a:rPr>
                      <m:t>𝑠𝑖𝑚</m:t>
                    </m:r>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smtClean="0">
                        <a:latin typeface="Cambria Math" panose="02040503050406030204" pitchFamily="18" charset="0"/>
                      </a:rPr>
                      <m:t>) &gt;</m:t>
                    </m:r>
                    <m:r>
                      <a:rPr lang="el-GR" i="1" dirty="0" smtClean="0">
                        <a:latin typeface="Cambria Math" panose="02040503050406030204" pitchFamily="18" charset="0"/>
                      </a:rPr>
                      <m:t>𝜃</m:t>
                    </m:r>
                    <m:r>
                      <a:rPr lang="en-US" i="1" baseline="-25000" dirty="0" smtClean="0">
                        <a:latin typeface="Cambria Math" panose="02040503050406030204" pitchFamily="18" charset="0"/>
                      </a:rPr>
                      <m:t>𝑣</m:t>
                    </m:r>
                  </m:oMath>
                </a14:m>
                <a:r>
                  <a:rPr lang="en-US" dirty="0"/>
                  <a:t>, then edge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 </m:t>
                    </m:r>
                    <m:r>
                      <a:rPr lang="en-US" i="1" dirty="0" smtClean="0">
                        <a:latin typeface="Cambria Math" panose="02040503050406030204" pitchFamily="18" charset="0"/>
                      </a:rPr>
                      <m:t>𝑤</m:t>
                    </m:r>
                    <m:r>
                      <a:rPr lang="en-US" i="1" dirty="0">
                        <a:latin typeface="Cambria Math" panose="02040503050406030204" pitchFamily="18" charset="0"/>
                      </a:rPr>
                      <m:t>)</m:t>
                    </m:r>
                  </m:oMath>
                </a14:m>
                <a:r>
                  <a:rPr lang="en-US" dirty="0"/>
                  <a:t> is added. </a:t>
                </a:r>
              </a:p>
              <a:p>
                <a:endParaRPr lang="en-US" dirty="0"/>
              </a:p>
              <a:p>
                <a:r>
                  <a:rPr lang="en-US" dirty="0"/>
                  <a:t>This continues until all vertices are activated.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8686800" cy="5318760"/>
              </a:xfrm>
              <a:blipFill rotWithShape="0">
                <a:blip r:embed="rId2"/>
                <a:stretch>
                  <a:fillRect l="-912" t="-1947" b="-1718"/>
                </a:stretch>
              </a:blipFill>
            </p:spPr>
            <p:txBody>
              <a:bodyPr/>
              <a:lstStyle/>
              <a:p>
                <a:r>
                  <a:rPr lang="en-US">
                    <a:noFill/>
                  </a:rPr>
                  <a:t> </a:t>
                </a:r>
              </a:p>
            </p:txBody>
          </p:sp>
        </mc:Fallback>
      </mc:AlternateContent>
    </p:spTree>
    <p:extLst>
      <p:ext uri="{BB962C8B-B14F-4D97-AF65-F5344CB8AC3E}">
        <p14:creationId xmlns:p14="http://schemas.microsoft.com/office/powerpoint/2010/main" val="2163852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Homophily</a:t>
            </a:r>
            <a:r>
              <a:rPr lang="en-US" dirty="0"/>
              <a:t> Model</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04800" y="1676400"/>
            <a:ext cx="8726857" cy="3792762"/>
          </a:xfrm>
          <a:prstGeom prst="rect">
            <a:avLst/>
          </a:prstGeom>
        </p:spPr>
      </p:pic>
    </p:spTree>
    <p:extLst>
      <p:ext uri="{BB962C8B-B14F-4D97-AF65-F5344CB8AC3E}">
        <p14:creationId xmlns:p14="http://schemas.microsoft.com/office/powerpoint/2010/main" val="1348156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Assortativity in Networks</a:t>
            </a:r>
          </a:p>
        </p:txBody>
      </p:sp>
      <p:sp>
        <p:nvSpPr>
          <p:cNvPr id="3" name="Content Placeholder 2"/>
          <p:cNvSpPr>
            <a:spLocks noGrp="1"/>
          </p:cNvSpPr>
          <p:nvPr>
            <p:ph idx="1"/>
          </p:nvPr>
        </p:nvSpPr>
        <p:spPr>
          <a:xfrm>
            <a:off x="228600" y="1219200"/>
            <a:ext cx="8610600" cy="5166359"/>
          </a:xfrm>
        </p:spPr>
        <p:txBody>
          <a:bodyPr>
            <a:normAutofit/>
          </a:bodyPr>
          <a:lstStyle/>
          <a:p>
            <a:pPr marL="0" indent="0">
              <a:buNone/>
            </a:pPr>
            <a:r>
              <a:rPr lang="en-US" dirty="0"/>
              <a:t>Both influence and Homophily generate similarity in social networks</a:t>
            </a:r>
          </a:p>
          <a:p>
            <a:endParaRPr lang="en-US" b="1" dirty="0">
              <a:solidFill>
                <a:srgbClr val="FF0000"/>
              </a:solidFill>
            </a:endParaRP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419600" y="2590800"/>
            <a:ext cx="4527627" cy="3203510"/>
          </a:xfrm>
          <a:prstGeom prst="rect">
            <a:avLst/>
          </a:prstGeom>
        </p:spPr>
      </p:pic>
      <p:sp>
        <p:nvSpPr>
          <p:cNvPr id="5" name="Rectangle 4"/>
          <p:cNvSpPr/>
          <p:nvPr/>
        </p:nvSpPr>
        <p:spPr>
          <a:xfrm>
            <a:off x="228600" y="2796725"/>
            <a:ext cx="4572000" cy="3293209"/>
          </a:xfrm>
          <a:prstGeom prst="rect">
            <a:avLst/>
          </a:prstGeom>
        </p:spPr>
        <p:txBody>
          <a:bodyPr>
            <a:spAutoFit/>
          </a:bodyPr>
          <a:lstStyle/>
          <a:p>
            <a:r>
              <a:rPr lang="en-US" sz="28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Influence</a:t>
            </a:r>
            <a:r>
              <a:rPr lang="en-US" sz="2800" dirty="0">
                <a:latin typeface="Open Sans" panose="020B0606030504020204" pitchFamily="34" charset="0"/>
                <a:ea typeface="Open Sans" panose="020B0606030504020204" pitchFamily="34" charset="0"/>
                <a:cs typeface="Open Sans" panose="020B0606030504020204" pitchFamily="34" charset="0"/>
              </a:rPr>
              <a:t> </a:t>
            </a:r>
          </a:p>
          <a:p>
            <a:pPr lvl="1"/>
            <a:r>
              <a:rPr lang="en-US" sz="2400" dirty="0">
                <a:latin typeface="Open Sans" panose="020B0606030504020204" pitchFamily="34" charset="0"/>
                <a:ea typeface="Open Sans" panose="020B0606030504020204" pitchFamily="34" charset="0"/>
                <a:cs typeface="Open Sans" panose="020B0606030504020204" pitchFamily="34" charset="0"/>
              </a:rPr>
              <a:t>Makes connected nodes similar to each other</a:t>
            </a:r>
          </a:p>
          <a:p>
            <a:endParaRPr lang="en-US" sz="28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r>
              <a:rPr lang="en-US" sz="28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Homophily</a:t>
            </a:r>
            <a:r>
              <a:rPr lang="en-US" sz="2800" dirty="0">
                <a:latin typeface="Open Sans" panose="020B0606030504020204" pitchFamily="34" charset="0"/>
                <a:ea typeface="Open Sans" panose="020B0606030504020204" pitchFamily="34" charset="0"/>
                <a:cs typeface="Open Sans" panose="020B0606030504020204" pitchFamily="34" charset="0"/>
              </a:rPr>
              <a:t> </a:t>
            </a:r>
          </a:p>
          <a:p>
            <a:pPr lvl="1"/>
            <a:r>
              <a:rPr lang="en-US" sz="2400" dirty="0">
                <a:latin typeface="Open Sans" panose="020B0606030504020204" pitchFamily="34" charset="0"/>
                <a:ea typeface="Open Sans" panose="020B0606030504020204" pitchFamily="34" charset="0"/>
                <a:cs typeface="Open Sans" panose="020B0606030504020204" pitchFamily="34" charset="0"/>
              </a:rPr>
              <a:t>Selects similar nodes and links them together</a:t>
            </a:r>
          </a:p>
          <a:p>
            <a:endParaRPr lang="en-US" sz="28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96594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7"/>
          </p:nvPr>
        </p:nvSpPr>
        <p:spPr/>
        <p:txBody>
          <a:bodyPr/>
          <a:lstStyle/>
          <a:p>
            <a:r>
              <a:rPr lang="en-US" dirty="0"/>
              <a:t>Shuffle Test</a:t>
            </a:r>
          </a:p>
          <a:p>
            <a:r>
              <a:rPr lang="en-US" dirty="0"/>
              <a:t>Edge-Reversal Test</a:t>
            </a:r>
          </a:p>
          <a:p>
            <a:r>
              <a:rPr lang="en-US" dirty="0"/>
              <a:t>Randomization Test</a:t>
            </a:r>
          </a:p>
        </p:txBody>
      </p:sp>
      <p:sp>
        <p:nvSpPr>
          <p:cNvPr id="2" name="Title 1"/>
          <p:cNvSpPr>
            <a:spLocks noGrp="1"/>
          </p:cNvSpPr>
          <p:nvPr>
            <p:ph type="title"/>
          </p:nvPr>
        </p:nvSpPr>
        <p:spPr/>
        <p:txBody>
          <a:bodyPr/>
          <a:lstStyle/>
          <a:p>
            <a:r>
              <a:rPr lang="en-US" dirty="0"/>
              <a:t>Distinguishing </a:t>
            </a:r>
            <a:br>
              <a:rPr lang="en-US" dirty="0"/>
            </a:br>
            <a:r>
              <a:rPr lang="en-US" dirty="0"/>
              <a:t>Influence and </a:t>
            </a:r>
            <a:r>
              <a:rPr lang="en-US" dirty="0" err="1"/>
              <a:t>Homophily</a:t>
            </a:r>
            <a:endParaRPr lang="en-US" dirty="0"/>
          </a:p>
        </p:txBody>
      </p:sp>
    </p:spTree>
    <p:extLst>
      <p:ext uri="{BB962C8B-B14F-4D97-AF65-F5344CB8AC3E}">
        <p14:creationId xmlns:p14="http://schemas.microsoft.com/office/powerpoint/2010/main" val="31306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Distinguishing Influence and </a:t>
            </a:r>
            <a:r>
              <a:rPr lang="en-US" dirty="0" err="1"/>
              <a:t>Homophily</a:t>
            </a:r>
            <a:endParaRPr lang="en-US" dirty="0"/>
          </a:p>
        </p:txBody>
      </p:sp>
      <p:sp>
        <p:nvSpPr>
          <p:cNvPr id="3" name="Content Placeholder 2"/>
          <p:cNvSpPr>
            <a:spLocks noGrp="1"/>
          </p:cNvSpPr>
          <p:nvPr>
            <p:ph idx="1"/>
          </p:nvPr>
        </p:nvSpPr>
        <p:spPr/>
        <p:txBody>
          <a:bodyPr>
            <a:normAutofit fontScale="92500"/>
          </a:bodyPr>
          <a:lstStyle/>
          <a:p>
            <a:r>
              <a:rPr lang="en-US" dirty="0"/>
              <a:t>Which social force (influence or </a:t>
            </a:r>
            <a:r>
              <a:rPr lang="en-US" dirty="0" err="1"/>
              <a:t>homophily</a:t>
            </a:r>
            <a:r>
              <a:rPr lang="en-US" dirty="0"/>
              <a:t>) resulted in an assortative network?</a:t>
            </a:r>
          </a:p>
          <a:p>
            <a:endParaRPr lang="en-US" dirty="0"/>
          </a:p>
          <a:p>
            <a:r>
              <a:rPr lang="en-US" dirty="0"/>
              <a:t>To distinguish between an influence-based </a:t>
            </a:r>
            <a:r>
              <a:rPr lang="en-US" dirty="0" err="1"/>
              <a:t>assortativity</a:t>
            </a:r>
            <a:r>
              <a:rPr lang="en-US" dirty="0"/>
              <a:t> or </a:t>
            </a:r>
            <a:r>
              <a:rPr lang="en-US" dirty="0" err="1"/>
              <a:t>homophily</a:t>
            </a:r>
            <a:r>
              <a:rPr lang="en-US" dirty="0"/>
              <a:t>-based one, statistical tests can be used</a:t>
            </a:r>
          </a:p>
          <a:p>
            <a:endParaRPr lang="en-US" dirty="0"/>
          </a:p>
          <a:p>
            <a:r>
              <a:rPr lang="en-US" dirty="0"/>
              <a:t>Note that in all these tests, we assume that several temporal snapshots of the dataset are available (like the LIM model) where we know exactly, when each node is activated, when edges are formed, or when attributes are changed</a:t>
            </a:r>
          </a:p>
        </p:txBody>
      </p:sp>
    </p:spTree>
    <p:extLst>
      <p:ext uri="{BB962C8B-B14F-4D97-AF65-F5344CB8AC3E}">
        <p14:creationId xmlns:p14="http://schemas.microsoft.com/office/powerpoint/2010/main" val="2117119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65000"/>
              <a:lumOff val="35000"/>
            </a:schemeClr>
          </a:solidFill>
          <a:ln>
            <a:noFill/>
          </a:ln>
        </p:spPr>
        <p:txBody>
          <a:bodyPr vert="horz" wrap="square" anchor="ctr" anchorCtr="0">
            <a:noAutofit/>
          </a:bodyPr>
          <a:lstStyle/>
          <a:p>
            <a:r>
              <a:rPr lang="en-US" dirty="0"/>
              <a:t>I. Shuffle Test (Influence)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687" y="914400"/>
                <a:ext cx="4837313" cy="5562600"/>
              </a:xfrm>
            </p:spPr>
            <p:txBody>
              <a:bodyPr>
                <a:normAutofit lnSpcReduction="10000"/>
              </a:bodyPr>
              <a:lstStyle/>
              <a:p>
                <a:pPr marL="0" indent="0">
                  <a:buNone/>
                </a:pPr>
                <a:r>
                  <a:rPr lang="en-US" b="1" dirty="0">
                    <a:solidFill>
                      <a:srgbClr val="E20000"/>
                    </a:solidFill>
                  </a:rPr>
                  <a:t>IDEA: </a:t>
                </a:r>
                <a:endParaRPr lang="en-US" dirty="0"/>
              </a:p>
              <a:p>
                <a:r>
                  <a:rPr lang="en-US" dirty="0"/>
                  <a:t>Influence is temporal. </a:t>
                </a:r>
              </a:p>
              <a:p>
                <a:r>
                  <a:rPr lang="en-US" dirty="0"/>
                  <a:t>When </a:t>
                </a:r>
                <a14:m>
                  <m:oMath xmlns:m="http://schemas.openxmlformats.org/officeDocument/2006/math">
                    <m:r>
                      <a:rPr lang="en-US" i="1" dirty="0" smtClean="0">
                        <a:latin typeface="Cambria Math" panose="02040503050406030204" pitchFamily="18" charset="0"/>
                      </a:rPr>
                      <m:t>𝑢</m:t>
                    </m:r>
                  </m:oMath>
                </a14:m>
                <a:r>
                  <a:rPr lang="en-US" dirty="0"/>
                  <a:t> influences </a:t>
                </a:r>
                <a14:m>
                  <m:oMath xmlns:m="http://schemas.openxmlformats.org/officeDocument/2006/math">
                    <m:r>
                      <a:rPr lang="en-US" i="1" dirty="0" smtClean="0">
                        <a:latin typeface="Cambria Math" panose="02040503050406030204" pitchFamily="18" charset="0"/>
                      </a:rPr>
                      <m:t>𝑣</m:t>
                    </m:r>
                  </m:oMath>
                </a14:m>
                <a:r>
                  <a:rPr lang="en-US" dirty="0"/>
                  <a:t>, then </a:t>
                </a:r>
                <a14:m>
                  <m:oMath xmlns:m="http://schemas.openxmlformats.org/officeDocument/2006/math">
                    <m:r>
                      <a:rPr lang="en-US" b="0" i="1" dirty="0" smtClean="0">
                        <a:latin typeface="Cambria Math" panose="02040503050406030204" pitchFamily="18" charset="0"/>
                      </a:rPr>
                      <m:t>𝑢</m:t>
                    </m:r>
                  </m:oMath>
                </a14:m>
                <a:r>
                  <a:rPr lang="en-US" dirty="0"/>
                  <a:t> should have been activated before </a:t>
                </a:r>
                <a14:m>
                  <m:oMath xmlns:m="http://schemas.openxmlformats.org/officeDocument/2006/math">
                    <m:r>
                      <a:rPr lang="en-US" b="0" i="1" dirty="0" smtClean="0">
                        <a:latin typeface="Cambria Math" panose="02040503050406030204" pitchFamily="18" charset="0"/>
                      </a:rPr>
                      <m:t>𝑣</m:t>
                    </m:r>
                  </m:oMath>
                </a14:m>
                <a:r>
                  <a:rPr lang="en-US" dirty="0"/>
                  <a:t>.</a:t>
                </a:r>
              </a:p>
              <a:p>
                <a:r>
                  <a:rPr lang="en-US" dirty="0"/>
                  <a:t>Define a temporal </a:t>
                </a:r>
                <a:r>
                  <a:rPr lang="en-US" dirty="0" err="1"/>
                  <a:t>assortativity</a:t>
                </a:r>
                <a:r>
                  <a:rPr lang="en-US" dirty="0"/>
                  <a:t> measure. </a:t>
                </a:r>
              </a:p>
              <a:p>
                <a:r>
                  <a:rPr lang="en-US" dirty="0"/>
                  <a:t>If there is no influence, then a shuffling of the activation timestamps should not affect the temporal </a:t>
                </a:r>
                <a:r>
                  <a:rPr lang="en-US" dirty="0" err="1"/>
                  <a:t>assortativity</a:t>
                </a:r>
                <a:r>
                  <a:rPr lang="en-US" dirty="0"/>
                  <a:t> measurement.</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687" y="914400"/>
                <a:ext cx="4837313" cy="5562600"/>
              </a:xfrm>
              <a:blipFill>
                <a:blip r:embed="rId2"/>
                <a:stretch>
                  <a:fillRect l="-2645" t="-1862" r="-3904" b="-548"/>
                </a:stretch>
              </a:blipFill>
            </p:spPr>
            <p:txBody>
              <a:bodyPr/>
              <a:lstStyle/>
              <a:p>
                <a:r>
                  <a:rPr lang="en-US">
                    <a:noFill/>
                  </a:rPr>
                  <a:t> </a:t>
                </a:r>
              </a:p>
            </p:txBody>
          </p:sp>
        </mc:Fallback>
      </mc:AlternateContent>
      <p:pic>
        <p:nvPicPr>
          <p:cNvPr id="2050" name="Picture 2" descr="https://upload.wikimedia.org/wikipedia/commons/7/7c/Riffle_shuff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066800"/>
            <a:ext cx="3927236" cy="280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5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65000"/>
              <a:lumOff val="35000"/>
            </a:schemeClr>
          </a:solidFill>
          <a:ln>
            <a:noFill/>
          </a:ln>
        </p:spPr>
        <p:txBody>
          <a:bodyPr vert="horz" wrap="square" anchor="ctr" anchorCtr="0">
            <a:noAutofit/>
          </a:bodyPr>
          <a:lstStyle/>
          <a:p>
            <a:r>
              <a:rPr lang="en-US" dirty="0"/>
              <a:t>Shuffle Test</a:t>
            </a:r>
          </a:p>
        </p:txBody>
      </p:sp>
      <p:sp>
        <p:nvSpPr>
          <p:cNvPr id="3" name="Content Placeholder 2"/>
          <p:cNvSpPr>
            <a:spLocks noGrp="1"/>
          </p:cNvSpPr>
          <p:nvPr>
            <p:ph idx="1"/>
          </p:nvPr>
        </p:nvSpPr>
        <p:spPr>
          <a:xfrm>
            <a:off x="381000" y="1071361"/>
            <a:ext cx="8229600" cy="2209800"/>
          </a:xfrm>
        </p:spPr>
        <p:txBody>
          <a:bodyPr>
            <a:normAutofit fontScale="92500" lnSpcReduction="20000"/>
          </a:bodyPr>
          <a:lstStyle/>
          <a:p>
            <a:pPr marL="0" indent="0">
              <a:buNone/>
            </a:pPr>
            <a:r>
              <a:rPr lang="en-US" sz="2800" dirty="0"/>
              <a:t>If influence does not play a role, the timing of activations should be independent of users. </a:t>
            </a:r>
          </a:p>
          <a:p>
            <a:pPr marL="0" indent="0">
              <a:buNone/>
            </a:pPr>
            <a:endParaRPr lang="en-US" dirty="0"/>
          </a:p>
          <a:p>
            <a:pPr marL="0" indent="0">
              <a:buNone/>
            </a:pPr>
            <a:r>
              <a:rPr lang="en-US" sz="2800" dirty="0"/>
              <a:t>Even if we randomly shuffle the timestamps of user activities, we should obtain a similar temporal </a:t>
            </a:r>
            <a:r>
              <a:rPr lang="en-US" sz="2800" dirty="0" err="1"/>
              <a:t>assortativity</a:t>
            </a:r>
            <a:r>
              <a:rPr lang="en-US" sz="2800" dirty="0"/>
              <a:t> value</a:t>
            </a:r>
            <a:endParaRPr lang="en-US" dirty="0"/>
          </a:p>
        </p:txBody>
      </p:sp>
      <p:sp>
        <p:nvSpPr>
          <p:cNvPr id="4" name="Rounded Rectangle 3"/>
          <p:cNvSpPr/>
          <p:nvPr/>
        </p:nvSpPr>
        <p:spPr>
          <a:xfrm>
            <a:off x="381000" y="4419600"/>
            <a:ext cx="8305800" cy="2009061"/>
          </a:xfrm>
          <a:prstGeom prst="round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3200" b="1" dirty="0">
                <a:solidFill>
                  <a:srgbClr val="E20000"/>
                </a:solidFill>
                <a:latin typeface="Open Sans" panose="020B0606030504020204" pitchFamily="34" charset="0"/>
              </a:rPr>
              <a:t>Test of Influence</a:t>
            </a:r>
            <a:endParaRPr lang="en-US" sz="2000" dirty="0">
              <a:latin typeface="Open Sans" panose="020B0606030504020204" pitchFamily="34" charset="0"/>
            </a:endParaRPr>
          </a:p>
          <a:p>
            <a:r>
              <a:rPr lang="en-US" sz="2000" dirty="0">
                <a:latin typeface="Open Sans" panose="020B0606030504020204" pitchFamily="34" charset="0"/>
              </a:rPr>
              <a:t>After we shuffle the timestamps of user activities, if the new estimate of temporal </a:t>
            </a:r>
            <a:r>
              <a:rPr lang="en-US" sz="2000" dirty="0" err="1">
                <a:latin typeface="Open Sans" panose="020B0606030504020204" pitchFamily="34" charset="0"/>
              </a:rPr>
              <a:t>assortativity</a:t>
            </a:r>
            <a:r>
              <a:rPr lang="en-US" sz="2000" dirty="0">
                <a:latin typeface="Open Sans" panose="020B0606030504020204" pitchFamily="34" charset="0"/>
              </a:rPr>
              <a:t> is significantly different from the original estimate based on the user’s activity log, </a:t>
            </a:r>
          </a:p>
          <a:p>
            <a:pPr algn="r"/>
            <a:r>
              <a:rPr lang="en-US" sz="2000" b="1" dirty="0">
                <a:solidFill>
                  <a:srgbClr val="1923F3"/>
                </a:solidFill>
                <a:latin typeface="Open Sans" panose="020B0606030504020204" pitchFamily="34" charset="0"/>
              </a:rPr>
              <a:t>there is evidence of influence</a:t>
            </a:r>
            <a:r>
              <a:rPr lang="en-US" sz="2000" dirty="0">
                <a:latin typeface="Open Sans" panose="020B0606030504020204" pitchFamily="34"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957354248"/>
              </p:ext>
            </p:extLst>
          </p:nvPr>
        </p:nvGraphicFramePr>
        <p:xfrm>
          <a:off x="381000" y="3429000"/>
          <a:ext cx="3200400" cy="742950"/>
        </p:xfrm>
        <a:graphic>
          <a:graphicData uri="http://schemas.openxmlformats.org/drawingml/2006/table">
            <a:tbl>
              <a:tblPr firstRow="1">
                <a:tableStyleId>{08FB837D-C827-4EFA-A057-4D05807E0F7C}</a:tableStyleId>
              </a:tblPr>
              <a:tblGrid>
                <a:gridCol w="8001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User</a:t>
                      </a:r>
                      <a:endParaRPr kumimoji="0" lang="en-US" sz="1800" b="1" i="0" u="none" strike="noStrike" cap="none" normalizeH="0" baseline="0" dirty="0">
                        <a:ln>
                          <a:noFill/>
                        </a:ln>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A</a:t>
                      </a:r>
                      <a:endParaRPr kumimoji="0" lang="en-US" sz="1800" b="1" i="0" u="none" strike="noStrike" cap="none" normalizeH="0" baseline="0" dirty="0">
                        <a:ln>
                          <a:noFill/>
                        </a:ln>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B</a:t>
                      </a:r>
                      <a:endParaRPr kumimoji="0" lang="en-US" sz="1800" b="1" i="0" u="none" strike="noStrike" cap="none" normalizeH="0" baseline="0" dirty="0">
                        <a:ln>
                          <a:noFill/>
                        </a:ln>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C</a:t>
                      </a:r>
                      <a:endParaRPr kumimoji="0" lang="en-US" sz="1800" b="1" i="0" u="none" strike="noStrike" cap="none" normalizeH="0" baseline="0" dirty="0">
                        <a:ln>
                          <a:noFill/>
                        </a:ln>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Time</a:t>
                      </a:r>
                      <a:endParaRPr kumimoji="0" lang="en-US" sz="1800" b="0" i="0" u="none" strike="noStrike" cap="none" normalizeH="0" baseline="0"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1</a:t>
                      </a:r>
                      <a:endParaRPr kumimoji="0" lang="en-US" sz="1800" b="0" i="0" u="none" strike="noStrike" cap="none" normalizeH="0" baseline="0"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2</a:t>
                      </a:r>
                      <a:endParaRPr kumimoji="0" lang="en-US" sz="1800" b="0" i="0" u="none" strike="noStrike" cap="none" normalizeH="0" baseline="0"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3</a:t>
                      </a:r>
                      <a:endParaRPr kumimoji="0" lang="en-US" sz="1800" b="0" i="0" u="none" strike="noStrike" cap="none" normalizeH="0" baseline="0"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79756939"/>
              </p:ext>
            </p:extLst>
          </p:nvPr>
        </p:nvGraphicFramePr>
        <p:xfrm>
          <a:off x="5486400" y="3419475"/>
          <a:ext cx="3200400" cy="742950"/>
        </p:xfrm>
        <a:graphic>
          <a:graphicData uri="http://schemas.openxmlformats.org/drawingml/2006/table">
            <a:tbl>
              <a:tblPr firstRow="1">
                <a:tableStyleId>{08FB837D-C827-4EFA-A057-4D05807E0F7C}</a:tableStyleId>
              </a:tblPr>
              <a:tblGrid>
                <a:gridCol w="800100">
                  <a:extLst>
                    <a:ext uri="{9D8B030D-6E8A-4147-A177-3AD203B41FA5}">
                      <a16:colId xmlns:a16="http://schemas.microsoft.com/office/drawing/2014/main" val="20000"/>
                    </a:ext>
                  </a:extLst>
                </a:gridCol>
                <a:gridCol w="800100">
                  <a:extLst>
                    <a:ext uri="{9D8B030D-6E8A-4147-A177-3AD203B41FA5}">
                      <a16:colId xmlns:a16="http://schemas.microsoft.com/office/drawing/2014/main" val="20001"/>
                    </a:ext>
                  </a:extLst>
                </a:gridCol>
                <a:gridCol w="8001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User</a:t>
                      </a:r>
                      <a:endParaRPr kumimoji="0" lang="en-US" sz="1800" b="1" i="0" u="none" strike="noStrike" cap="none" normalizeH="0" baseline="0" dirty="0">
                        <a:ln>
                          <a:noFill/>
                        </a:ln>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A</a:t>
                      </a:r>
                      <a:endParaRPr kumimoji="0" lang="en-US" sz="1800" b="1" i="0" u="none" strike="noStrike" cap="none" normalizeH="0" baseline="0" dirty="0">
                        <a:ln>
                          <a:noFill/>
                        </a:ln>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B</a:t>
                      </a:r>
                      <a:endParaRPr kumimoji="0" lang="en-US" sz="1800" b="1" i="0" u="none" strike="noStrike" cap="none" normalizeH="0" baseline="0" dirty="0">
                        <a:ln>
                          <a:noFill/>
                        </a:ln>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C</a:t>
                      </a:r>
                      <a:endParaRPr kumimoji="0" lang="en-US" sz="1800" b="1" i="0" u="none" strike="noStrike" cap="none" normalizeH="0" baseline="0" dirty="0">
                        <a:ln>
                          <a:noFill/>
                        </a:ln>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Time</a:t>
                      </a:r>
                      <a:endParaRPr kumimoji="0" lang="en-US" sz="1800" b="0" i="0" u="none" strike="noStrike" cap="none" normalizeH="0" baseline="0"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2</a:t>
                      </a:r>
                      <a:endParaRPr kumimoji="0" lang="en-US" sz="1800" b="0" i="0" u="none" strike="noStrike" cap="none" normalizeH="0" baseline="0"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3</a:t>
                      </a:r>
                      <a:endParaRPr kumimoji="0" lang="en-US" sz="1800" b="0" i="0" u="none" strike="noStrike" cap="none" normalizeH="0" baseline="0"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dirty="0">
                          <a:ln>
                            <a:noFill/>
                          </a:ln>
                          <a:effectLst/>
                          <a:latin typeface="Open Sans" panose="020B0606030504020204" pitchFamily="34" charset="0"/>
                          <a:ea typeface="Open Sans" panose="020B0606030504020204" pitchFamily="34" charset="0"/>
                          <a:cs typeface="Open Sans" panose="020B0606030504020204" pitchFamily="34" charset="0"/>
                        </a:rPr>
                        <a:t>1</a:t>
                      </a:r>
                      <a:endParaRPr kumimoji="0" lang="en-US" sz="1800" b="0" i="0" u="none" strike="noStrike" cap="none" normalizeH="0" baseline="0" dirty="0">
                        <a:ln>
                          <a:noFill/>
                        </a:ln>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horzOverflow="overflow"/>
                </a:tc>
                <a:extLst>
                  <a:ext uri="{0D108BD9-81ED-4DB2-BD59-A6C34878D82A}">
                    <a16:rowId xmlns:a16="http://schemas.microsoft.com/office/drawing/2014/main" val="10001"/>
                  </a:ext>
                </a:extLst>
              </a:tr>
            </a:tbl>
          </a:graphicData>
        </a:graphic>
      </p:graphicFrame>
      <p:sp>
        <p:nvSpPr>
          <p:cNvPr id="7" name="Right Arrow 6"/>
          <p:cNvSpPr/>
          <p:nvPr/>
        </p:nvSpPr>
        <p:spPr>
          <a:xfrm>
            <a:off x="4038600" y="3486150"/>
            <a:ext cx="1066800" cy="609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42327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65000"/>
              <a:lumOff val="35000"/>
            </a:schemeClr>
          </a:solidFill>
          <a:ln>
            <a:noFill/>
          </a:ln>
        </p:spPr>
        <p:txBody>
          <a:bodyPr vert="horz" wrap="square" anchor="ctr" anchorCtr="0">
            <a:noAutofit/>
          </a:bodyPr>
          <a:lstStyle/>
          <a:p>
            <a:r>
              <a:rPr lang="en-US" dirty="0"/>
              <a:t>Measuring Temporal </a:t>
            </a:r>
            <a:r>
              <a:rPr lang="en-US" dirty="0" err="1"/>
              <a:t>Assortativity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686" y="914400"/>
                <a:ext cx="9180713" cy="5562600"/>
              </a:xfrm>
            </p:spPr>
            <p:txBody>
              <a:bodyPr>
                <a:normAutofit/>
              </a:bodyPr>
              <a:lstStyle/>
              <a:p>
                <a:r>
                  <a:rPr lang="en-US" dirty="0"/>
                  <a:t>Assume node activation probability depends on </a:t>
                </a:r>
                <a14:m>
                  <m:oMath xmlns:m="http://schemas.openxmlformats.org/officeDocument/2006/math">
                    <m:r>
                      <a:rPr lang="en-US" i="1" dirty="0" smtClean="0">
                        <a:latin typeface="Cambria Math" panose="02040503050406030204" pitchFamily="18" charset="0"/>
                      </a:rPr>
                      <m:t>𝑎</m:t>
                    </m:r>
                  </m:oMath>
                </a14:m>
                <a:r>
                  <a:rPr lang="en-US" dirty="0"/>
                  <a:t>, the number of already-active friends of the node.</a:t>
                </a:r>
              </a:p>
              <a:p>
                <a:pPr lvl="1"/>
                <a:r>
                  <a:rPr lang="en-US" dirty="0"/>
                  <a:t>Denote the probability as </a:t>
                </a:r>
                <a14:m>
                  <m:oMath xmlns:m="http://schemas.openxmlformats.org/officeDocument/2006/math">
                    <m:r>
                      <m:rPr>
                        <m:sty m:val="p"/>
                      </m:rPr>
                      <a:rPr lang="en-US" b="0" i="0" dirty="0" smtClean="0">
                        <a:latin typeface="Cambria Math" panose="02040503050406030204" pitchFamily="18" charset="0"/>
                      </a:rPr>
                      <m:t>p</m:t>
                    </m:r>
                    <m:r>
                      <a:rPr lang="en-US" b="0" i="0" dirty="0" smtClean="0">
                        <a:latin typeface="Cambria Math" panose="02040503050406030204" pitchFamily="18" charset="0"/>
                      </a:rPr>
                      <m:t>(</m:t>
                    </m:r>
                    <m:r>
                      <a:rPr lang="en-US" i="1" dirty="0">
                        <a:latin typeface="Cambria Math" panose="02040503050406030204" pitchFamily="18" charset="0"/>
                      </a:rPr>
                      <m:t>𝑎</m:t>
                    </m:r>
                    <m:r>
                      <a:rPr lang="en-US" b="0" i="1" dirty="0" smtClean="0">
                        <a:latin typeface="Cambria Math" panose="02040503050406030204" pitchFamily="18" charset="0"/>
                      </a:rPr>
                      <m:t>)</m:t>
                    </m:r>
                  </m:oMath>
                </a14:m>
                <a:endParaRPr lang="en-US" dirty="0"/>
              </a:p>
              <a:p>
                <a:endParaRPr lang="en-US" dirty="0"/>
              </a:p>
              <a:p>
                <a:r>
                  <a:rPr lang="en-US" dirty="0"/>
                  <a:t>Assume </a:t>
                </a:r>
                <a14:m>
                  <m:oMath xmlns:m="http://schemas.openxmlformats.org/officeDocument/2006/math">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can be estimated using a logistic function</a:t>
                </a:r>
              </a:p>
              <a:p>
                <a:endParaRPr lang="en-US" sz="2400" dirty="0"/>
              </a:p>
              <a:p>
                <a:endParaRPr lang="en-US" sz="2400" dirty="0"/>
              </a:p>
              <a:p>
                <a14:m>
                  <m:oMath xmlns:m="http://schemas.openxmlformats.org/officeDocument/2006/math">
                    <m:r>
                      <a:rPr lang="en-US" sz="2000" i="1" dirty="0" smtClean="0">
                        <a:latin typeface="Cambria Math" panose="02040503050406030204" pitchFamily="18" charset="0"/>
                      </a:rPr>
                      <m:t>𝑎</m:t>
                    </m:r>
                  </m:oMath>
                </a14:m>
                <a:r>
                  <a:rPr lang="en-US" sz="2000" i="1" dirty="0"/>
                  <a:t> </a:t>
                </a:r>
                <a:r>
                  <a:rPr lang="en-US" sz="2000" dirty="0"/>
                  <a:t>is the number of active friends,</a:t>
                </a:r>
                <a:r>
                  <a:rPr lang="en-US" sz="2000" i="1" dirty="0"/>
                  <a:t> </a:t>
                </a:r>
              </a:p>
              <a:p>
                <a14:m>
                  <m:oMath xmlns:m="http://schemas.openxmlformats.org/officeDocument/2006/math">
                    <m:r>
                      <a:rPr lang="en-US" sz="2000" i="1" dirty="0" smtClean="0">
                        <a:latin typeface="Cambria Math" panose="02040503050406030204" pitchFamily="18" charset="0"/>
                      </a:rPr>
                      <m:t>𝛼</m:t>
                    </m:r>
                  </m:oMath>
                </a14:m>
                <a:r>
                  <a:rPr lang="en-US" sz="2000" i="1" dirty="0"/>
                  <a:t> </a:t>
                </a:r>
                <a:r>
                  <a:rPr lang="en-US" sz="2000" dirty="0"/>
                  <a:t>is the temporal </a:t>
                </a:r>
                <a:r>
                  <a:rPr lang="en-US" sz="2000" dirty="0" err="1"/>
                  <a:t>assortativity</a:t>
                </a:r>
                <a:r>
                  <a:rPr lang="en-US" sz="2000" dirty="0"/>
                  <a:t> (</a:t>
                </a:r>
                <a:r>
                  <a:rPr lang="en-US" sz="2000" b="1" dirty="0"/>
                  <a:t>social correlation</a:t>
                </a:r>
                <a:r>
                  <a:rPr lang="en-US" sz="2000" dirty="0"/>
                  <a:t>) : </a:t>
                </a:r>
                <a:r>
                  <a:rPr lang="en-US" sz="2000" b="1" dirty="0"/>
                  <a:t>variable</a:t>
                </a:r>
              </a:p>
              <a:p>
                <a14:m>
                  <m:oMath xmlns:m="http://schemas.openxmlformats.org/officeDocument/2006/math">
                    <m:r>
                      <a:rPr lang="el-GR" sz="2000" i="1" dirty="0" smtClean="0">
                        <a:latin typeface="Cambria Math" panose="02040503050406030204" pitchFamily="18" charset="0"/>
                      </a:rPr>
                      <m:t>𝛽</m:t>
                    </m:r>
                  </m:oMath>
                </a14:m>
                <a:r>
                  <a:rPr lang="en-US" sz="2000" dirty="0"/>
                  <a:t> is a constant to explain the innate bias for activation : </a:t>
                </a:r>
                <a:r>
                  <a:rPr lang="en-US" sz="2000" b="1" dirty="0"/>
                  <a:t>variable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686" y="914400"/>
                <a:ext cx="9180713" cy="5562600"/>
              </a:xfrm>
              <a:blipFill rotWithShape="0">
                <a:blip r:embed="rId4"/>
                <a:stretch>
                  <a:fillRect l="-1195" t="-1095"/>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53262" y="3776472"/>
            <a:ext cx="2475738" cy="566928"/>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036820" y="3810000"/>
            <a:ext cx="3040380" cy="582930"/>
          </a:xfrm>
          <a:prstGeom prst="rect">
            <a:avLst/>
          </a:prstGeom>
        </p:spPr>
      </p:pic>
      <p:sp>
        <p:nvSpPr>
          <p:cNvPr id="9" name="Right Arrow 8"/>
          <p:cNvSpPr/>
          <p:nvPr/>
        </p:nvSpPr>
        <p:spPr>
          <a:xfrm>
            <a:off x="3657600" y="3733800"/>
            <a:ext cx="1066800" cy="609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3679886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65000"/>
              <a:lumOff val="35000"/>
            </a:schemeClr>
          </a:solidFill>
          <a:ln>
            <a:noFill/>
          </a:ln>
        </p:spPr>
        <p:txBody>
          <a:bodyPr vert="horz" wrap="square" anchor="ctr" anchorCtr="0">
            <a:noAutofit/>
          </a:bodyPr>
          <a:lstStyle/>
          <a:p>
            <a:r>
              <a:rPr lang="en-US" dirty="0"/>
              <a:t>Activation Likelihood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318760"/>
              </a:xfrm>
            </p:spPr>
            <p:txBody>
              <a:bodyPr>
                <a:noAutofit/>
              </a:bodyPr>
              <a:lstStyle/>
              <a:p>
                <a:pPr marL="0" indent="0">
                  <a:buNone/>
                </a:pPr>
                <a:r>
                  <a:rPr lang="en-US" sz="2000" dirty="0"/>
                  <a:t>Suppose at time </a:t>
                </a:r>
                <a14:m>
                  <m:oMath xmlns:m="http://schemas.openxmlformats.org/officeDocument/2006/math">
                    <m:r>
                      <a:rPr lang="en-US" sz="2000" i="1" dirty="0" smtClean="0">
                        <a:latin typeface="Cambria Math" panose="02040503050406030204" pitchFamily="18" charset="0"/>
                      </a:rPr>
                      <m:t>𝑡</m:t>
                    </m:r>
                  </m:oMath>
                </a14:m>
                <a:endParaRPr lang="en-US" sz="2000" i="1" dirty="0">
                  <a:latin typeface="Cambria Math" panose="02040503050406030204" pitchFamily="18" charset="0"/>
                </a:endParaRPr>
              </a:p>
              <a:p>
                <a14:m>
                  <m:oMath xmlns:m="http://schemas.openxmlformats.org/officeDocument/2006/math">
                    <m:r>
                      <a:rPr lang="en-US" sz="2000" i="1" dirty="0" err="1" smtClean="0">
                        <a:latin typeface="Cambria Math" panose="02040503050406030204" pitchFamily="18" charset="0"/>
                      </a:rPr>
                      <m:t>𝑦</m:t>
                    </m:r>
                    <m:r>
                      <a:rPr lang="en-US" sz="2000" i="1" baseline="-25000" dirty="0" err="1" smtClean="0">
                        <a:latin typeface="Cambria Math" panose="02040503050406030204" pitchFamily="18" charset="0"/>
                      </a:rPr>
                      <m:t>𝑎</m:t>
                    </m:r>
                    <m:r>
                      <a:rPr lang="en-US" sz="2000" b="0" i="1" baseline="-25000" dirty="0" smtClean="0">
                        <a:latin typeface="Cambria Math" panose="02040503050406030204" pitchFamily="18" charset="0"/>
                      </a:rPr>
                      <m:t>,</m:t>
                    </m:r>
                    <m:r>
                      <a:rPr lang="en-US" sz="2000" i="1" baseline="-25000" dirty="0" err="1" smtClean="0">
                        <a:latin typeface="Cambria Math" panose="02040503050406030204" pitchFamily="18" charset="0"/>
                      </a:rPr>
                      <m:t>𝑡</m:t>
                    </m:r>
                  </m:oMath>
                </a14:m>
                <a:r>
                  <a:rPr lang="en-US" sz="2000" i="1" dirty="0"/>
                  <a:t> </a:t>
                </a:r>
                <a:r>
                  <a:rPr lang="en-US" sz="2000" dirty="0"/>
                  <a:t>users with </a:t>
                </a:r>
                <a14:m>
                  <m:oMath xmlns:m="http://schemas.openxmlformats.org/officeDocument/2006/math">
                    <m:r>
                      <a:rPr lang="en-US" sz="2000" i="1" dirty="0" smtClean="0">
                        <a:latin typeface="Cambria Math" panose="02040503050406030204" pitchFamily="18" charset="0"/>
                      </a:rPr>
                      <m:t>𝑎</m:t>
                    </m:r>
                  </m:oMath>
                </a14:m>
                <a:r>
                  <a:rPr lang="en-US" sz="2000" dirty="0"/>
                  <a:t> active friends become active</a:t>
                </a:r>
              </a:p>
              <a:p>
                <a:r>
                  <a:rPr lang="en-US" sz="2000" i="1" dirty="0" err="1"/>
                  <a:t>n</a:t>
                </a:r>
                <a:r>
                  <a:rPr lang="en-US" sz="2000" i="1" baseline="-25000" dirty="0" err="1"/>
                  <a:t>a,t</a:t>
                </a:r>
                <a:r>
                  <a:rPr lang="en-US" sz="2000" i="1" dirty="0"/>
                  <a:t>  </a:t>
                </a:r>
                <a:r>
                  <a:rPr lang="en-US" sz="2000" dirty="0"/>
                  <a:t>users with </a:t>
                </a:r>
                <a14:m>
                  <m:oMath xmlns:m="http://schemas.openxmlformats.org/officeDocument/2006/math">
                    <m:r>
                      <a:rPr lang="en-US" sz="2000" i="1" dirty="0" smtClean="0">
                        <a:latin typeface="Cambria Math" panose="02040503050406030204" pitchFamily="18" charset="0"/>
                      </a:rPr>
                      <m:t>𝑎</m:t>
                    </m:r>
                    <m:r>
                      <a:rPr lang="en-US" sz="2000" i="1" dirty="0" smtClean="0">
                        <a:latin typeface="Cambria Math" panose="02040503050406030204" pitchFamily="18" charset="0"/>
                      </a:rPr>
                      <m:t> </m:t>
                    </m:r>
                  </m:oMath>
                </a14:m>
                <a:r>
                  <a:rPr lang="en-US" sz="2000" dirty="0"/>
                  <a:t>active friends, stay inactive</a:t>
                </a:r>
              </a:p>
              <a:p>
                <a:r>
                  <a:rPr lang="en-US" sz="2000" dirty="0"/>
                  <a:t>Number of users with </a:t>
                </a:r>
                <a14:m>
                  <m:oMath xmlns:m="http://schemas.openxmlformats.org/officeDocument/2006/math">
                    <m:r>
                      <a:rPr lang="en-US" sz="2000" i="1" dirty="0">
                        <a:latin typeface="Cambria Math" panose="02040503050406030204" pitchFamily="18" charset="0"/>
                      </a:rPr>
                      <m:t>𝑎</m:t>
                    </m:r>
                  </m:oMath>
                </a14:m>
                <a:r>
                  <a:rPr lang="en-US" sz="2000" dirty="0"/>
                  <a:t> friends activated/not-activated at any time</a:t>
                </a:r>
              </a:p>
              <a:p>
                <a:endParaRPr lang="en-US" sz="2000" dirty="0"/>
              </a:p>
              <a:p>
                <a:pPr marL="0" indent="0">
                  <a:buNone/>
                </a:pPr>
                <a:endParaRPr lang="en-US" sz="2000" dirty="0"/>
              </a:p>
              <a:p>
                <a:pPr marL="0" indent="0">
                  <a:buNone/>
                </a:pPr>
                <a:r>
                  <a:rPr lang="en-US" sz="2000" dirty="0"/>
                  <a:t>The probability of observing your data (</a:t>
                </a:r>
                <a:r>
                  <a:rPr lang="en-US" sz="2000" b="1" dirty="0">
                    <a:solidFill>
                      <a:srgbClr val="E20000"/>
                    </a:solidFill>
                  </a:rPr>
                  <a:t>likelihood function</a:t>
                </a:r>
                <a:r>
                  <a:rPr lang="en-US" sz="2000" dirty="0"/>
                  <a:t>) is</a:t>
                </a:r>
              </a:p>
              <a:p>
                <a:endParaRPr lang="en-US" sz="2000" i="1" dirty="0"/>
              </a:p>
              <a:p>
                <a:pPr marL="0" indent="0">
                  <a:buNone/>
                </a:pPr>
                <a:endParaRPr lang="en-US" sz="2000" dirty="0"/>
              </a:p>
              <a:p>
                <a:pPr marL="0" indent="0">
                  <a:buNone/>
                </a:pPr>
                <a:endParaRPr lang="en-US" sz="2000" dirty="0"/>
              </a:p>
              <a:p>
                <a:pPr marL="0" indent="0">
                  <a:buNone/>
                </a:pPr>
                <a:r>
                  <a:rPr lang="en-US" sz="2000" dirty="0"/>
                  <a:t>Given the user’s activity log, we can compute a correlation coefficient </a:t>
                </a:r>
                <a14:m>
                  <m:oMath xmlns:m="http://schemas.openxmlformats.org/officeDocument/2006/math">
                    <m:r>
                      <a:rPr lang="en-US" sz="2000" i="1" dirty="0" smtClean="0">
                        <a:latin typeface="Cambria Math" panose="02040503050406030204" pitchFamily="18" charset="0"/>
                      </a:rPr>
                      <m:t>𝛼</m:t>
                    </m:r>
                    <m:r>
                      <a:rPr lang="en-US" sz="2000" i="1" dirty="0" smtClean="0">
                        <a:latin typeface="Cambria Math" panose="02040503050406030204" pitchFamily="18" charset="0"/>
                      </a:rPr>
                      <m:t> </m:t>
                    </m:r>
                  </m:oMath>
                </a14:m>
                <a:r>
                  <a:rPr lang="en-US" sz="2000" dirty="0"/>
                  <a:t>and bias</a:t>
                </a:r>
                <a:r>
                  <a:rPr lang="en-US" sz="2000" i="1" dirty="0"/>
                  <a:t> </a:t>
                </a:r>
                <a14:m>
                  <m:oMath xmlns:m="http://schemas.openxmlformats.org/officeDocument/2006/math">
                    <m:r>
                      <a:rPr lang="el-GR" sz="2000" i="1" dirty="0" smtClean="0">
                        <a:latin typeface="Cambria Math" panose="02040503050406030204" pitchFamily="18" charset="0"/>
                      </a:rPr>
                      <m:t>𝛽</m:t>
                    </m:r>
                    <m:r>
                      <a:rPr lang="el-GR" sz="2000" i="1" dirty="0" smtClean="0">
                        <a:latin typeface="Cambria Math" panose="02040503050406030204" pitchFamily="18" charset="0"/>
                      </a:rPr>
                      <m:t> </m:t>
                    </m:r>
                  </m:oMath>
                </a14:m>
                <a:r>
                  <a:rPr lang="en-US" sz="2000" dirty="0"/>
                  <a:t>to maximize the above likelihood </a:t>
                </a:r>
              </a:p>
              <a:p>
                <a:pPr lvl="1"/>
                <a:r>
                  <a:rPr lang="en-US" sz="1600" dirty="0"/>
                  <a:t>Using a maximum likelihood iterative method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318760"/>
              </a:xfrm>
              <a:blipFill>
                <a:blip r:embed="rId3"/>
                <a:stretch>
                  <a:fillRect l="-714" t="-458"/>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1981200" y="2667000"/>
            <a:ext cx="2076510" cy="575813"/>
          </a:xfrm>
          <a:prstGeom prst="rect">
            <a:avLst/>
          </a:prstGeom>
        </p:spPr>
      </p:pic>
      <p:pic>
        <p:nvPicPr>
          <p:cNvPr id="6" name="Picture 5"/>
          <p:cNvPicPr>
            <a:picLocks noChangeAspect="1"/>
          </p:cNvPicPr>
          <p:nvPr/>
        </p:nvPicPr>
        <p:blipFill>
          <a:blip r:embed="rId5"/>
          <a:stretch>
            <a:fillRect/>
          </a:stretch>
        </p:blipFill>
        <p:spPr>
          <a:xfrm>
            <a:off x="4648200" y="2694619"/>
            <a:ext cx="2107502" cy="505781"/>
          </a:xfrm>
          <a:prstGeom prst="rect">
            <a:avLst/>
          </a:prstGeom>
        </p:spPr>
      </p:pic>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09800" y="3886200"/>
            <a:ext cx="4754880" cy="539496"/>
          </a:xfrm>
          <a:prstGeom prst="rect">
            <a:avLst/>
          </a:prstGeom>
        </p:spPr>
      </p:pic>
    </p:spTree>
    <p:extLst>
      <p:ext uri="{BB962C8B-B14F-4D97-AF65-F5344CB8AC3E}">
        <p14:creationId xmlns:p14="http://schemas.microsoft.com/office/powerpoint/2010/main" val="1770881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solidFill>
            <a:schemeClr val="tx1">
              <a:lumMod val="65000"/>
              <a:lumOff val="35000"/>
            </a:schemeClr>
          </a:solidFill>
          <a:ln>
            <a:noFill/>
          </a:ln>
        </p:spPr>
        <p:txBody>
          <a:bodyPr vert="horz" wrap="square" anchor="ctr" anchorCtr="0">
            <a:noAutofit/>
          </a:bodyPr>
          <a:lstStyle/>
          <a:p>
            <a:r>
              <a:rPr lang="en-GB" dirty="0"/>
              <a:t>2. The Edge-reversal Test (Influence)</a:t>
            </a:r>
          </a:p>
        </p:txBody>
      </p:sp>
      <mc:AlternateContent xmlns:mc="http://schemas.openxmlformats.org/markup-compatibility/2006" xmlns:a14="http://schemas.microsoft.com/office/drawing/2010/main">
        <mc:Choice Requires="a14">
          <p:sp>
            <p:nvSpPr>
              <p:cNvPr id="26626" name="Rectangle 2"/>
              <p:cNvSpPr>
                <a:spLocks noGrp="1" noChangeArrowheads="1"/>
              </p:cNvSpPr>
              <p:nvPr>
                <p:ph idx="1"/>
              </p:nvPr>
            </p:nvSpPr>
            <p:spPr>
              <a:xfrm>
                <a:off x="457200" y="1066800"/>
                <a:ext cx="8229600" cy="3657600"/>
              </a:xfrm>
            </p:spPr>
            <p:txBody>
              <a:bodyPr>
                <a:normAutofit lnSpcReduction="10000"/>
              </a:bodyPr>
              <a:lstStyle/>
              <a:p>
                <a:pPr marL="0" indent="0">
                  <a:buNone/>
                </a:pPr>
                <a:r>
                  <a:rPr lang="en-US" dirty="0"/>
                  <a:t>If influence resulted in activation, then the direction of edges should be important (who influenced whom). </a:t>
                </a:r>
              </a:p>
              <a:p>
                <a:r>
                  <a:rPr lang="en-GB" dirty="0"/>
                  <a:t>Reverse directions of all the edges</a:t>
                </a:r>
              </a:p>
              <a:p>
                <a:r>
                  <a:rPr lang="en-GB" dirty="0"/>
                  <a:t>Run the same logistic regression on the data using the new graph</a:t>
                </a:r>
              </a:p>
              <a:p>
                <a:r>
                  <a:rPr lang="en-GB" dirty="0"/>
                  <a:t>If correlation is not due to influence, then </a:t>
                </a:r>
                <a14:m>
                  <m:oMath xmlns:m="http://schemas.openxmlformats.org/officeDocument/2006/math">
                    <m:r>
                      <a:rPr lang="en-GB" i="1" dirty="0" smtClean="0">
                        <a:latin typeface="Cambria Math" panose="02040503050406030204" pitchFamily="18" charset="0"/>
                      </a:rPr>
                      <m:t>𝛼</m:t>
                    </m:r>
                  </m:oMath>
                </a14:m>
                <a:r>
                  <a:rPr lang="en-GB" dirty="0"/>
                  <a:t> should not change</a:t>
                </a:r>
              </a:p>
            </p:txBody>
          </p:sp>
        </mc:Choice>
        <mc:Fallback xmlns="">
          <p:sp>
            <p:nvSpPr>
              <p:cNvPr id="26626" name="Rectangle 2"/>
              <p:cNvSpPr>
                <a:spLocks noGrp="1" noRot="1" noChangeAspect="1" noMove="1" noResize="1" noEditPoints="1" noAdjustHandles="1" noChangeArrowheads="1" noChangeShapeType="1" noTextEdit="1"/>
              </p:cNvSpPr>
              <p:nvPr>
                <p:ph idx="1"/>
              </p:nvPr>
            </p:nvSpPr>
            <p:spPr>
              <a:xfrm>
                <a:off x="457200" y="1066800"/>
                <a:ext cx="8229600" cy="3657600"/>
              </a:xfrm>
              <a:blipFill rotWithShape="0">
                <a:blip r:embed="rId3"/>
                <a:stretch>
                  <a:fillRect l="-1481" t="-2833"/>
                </a:stretch>
              </a:blipFill>
            </p:spPr>
            <p:txBody>
              <a:bodyPr/>
              <a:lstStyle/>
              <a:p>
                <a:r>
                  <a:rPr lang="en-US">
                    <a:noFill/>
                  </a:rPr>
                  <a:t> </a:t>
                </a:r>
              </a:p>
            </p:txBody>
          </p:sp>
        </mc:Fallback>
      </mc:AlternateContent>
      <p:grpSp>
        <p:nvGrpSpPr>
          <p:cNvPr id="2" name="Group 1"/>
          <p:cNvGrpSpPr/>
          <p:nvPr/>
        </p:nvGrpSpPr>
        <p:grpSpPr>
          <a:xfrm>
            <a:off x="1295400" y="4724400"/>
            <a:ext cx="1905000" cy="1600200"/>
            <a:chOff x="1447800" y="4724400"/>
            <a:chExt cx="1905000" cy="1600200"/>
          </a:xfrm>
        </p:grpSpPr>
        <p:sp>
          <p:nvSpPr>
            <p:cNvPr id="5" name="Oval 4"/>
            <p:cNvSpPr/>
            <p:nvPr/>
          </p:nvSpPr>
          <p:spPr bwMode="auto">
            <a:xfrm>
              <a:off x="1447800" y="5181600"/>
              <a:ext cx="457200" cy="457200"/>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a:r>
                <a:rPr lang="en-US" b="1" dirty="0">
                  <a:solidFill>
                    <a:srgbClr val="FF0000"/>
                  </a:solidFill>
                  <a:latin typeface="Open Sans" panose="020B0606030504020204" pitchFamily="34" charset="0"/>
                  <a:ea typeface="NSimSun" panose="02010609030101010101" pitchFamily="49" charset="-122"/>
                </a:rPr>
                <a:t>A</a:t>
              </a:r>
            </a:p>
          </p:txBody>
        </p:sp>
        <p:sp>
          <p:nvSpPr>
            <p:cNvPr id="6" name="Oval 5"/>
            <p:cNvSpPr/>
            <p:nvPr/>
          </p:nvSpPr>
          <p:spPr bwMode="auto">
            <a:xfrm>
              <a:off x="2895600" y="5867400"/>
              <a:ext cx="457200" cy="457200"/>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a:r>
                <a:rPr lang="en-US" b="1" dirty="0">
                  <a:solidFill>
                    <a:srgbClr val="FF0000"/>
                  </a:solidFill>
                  <a:latin typeface="Open Sans" panose="020B0606030504020204" pitchFamily="34" charset="0"/>
                  <a:ea typeface="NSimSun" panose="02010609030101010101" pitchFamily="49" charset="-122"/>
                </a:rPr>
                <a:t>B</a:t>
              </a:r>
            </a:p>
          </p:txBody>
        </p:sp>
        <p:sp>
          <p:nvSpPr>
            <p:cNvPr id="7" name="Oval 6"/>
            <p:cNvSpPr/>
            <p:nvPr/>
          </p:nvSpPr>
          <p:spPr bwMode="auto">
            <a:xfrm>
              <a:off x="2895600" y="4724400"/>
              <a:ext cx="457200" cy="457200"/>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a:r>
                <a:rPr lang="en-US" b="1" dirty="0">
                  <a:solidFill>
                    <a:srgbClr val="FF0000"/>
                  </a:solidFill>
                  <a:latin typeface="Open Sans" panose="020B0606030504020204" pitchFamily="34" charset="0"/>
                  <a:ea typeface="NSimSun" panose="02010609030101010101" pitchFamily="49" charset="-122"/>
                </a:rPr>
                <a:t>C</a:t>
              </a:r>
            </a:p>
          </p:txBody>
        </p:sp>
        <p:cxnSp>
          <p:nvCxnSpPr>
            <p:cNvPr id="8" name="Straight Arrow Connector 7"/>
            <p:cNvCxnSpPr>
              <a:cxnSpLocks/>
              <a:stCxn id="5" idx="7"/>
              <a:endCxn id="7" idx="2"/>
            </p:cNvCxnSpPr>
            <p:nvPr/>
          </p:nvCxnSpPr>
          <p:spPr bwMode="auto">
            <a:xfrm flipV="1">
              <a:off x="1838045" y="4953000"/>
              <a:ext cx="1057555" cy="29555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9" name="Straight Arrow Connector 8"/>
            <p:cNvCxnSpPr>
              <a:cxnSpLocks/>
              <a:stCxn id="5" idx="5"/>
              <a:endCxn id="6" idx="2"/>
            </p:cNvCxnSpPr>
            <p:nvPr/>
          </p:nvCxnSpPr>
          <p:spPr bwMode="auto">
            <a:xfrm>
              <a:off x="1838045" y="5571845"/>
              <a:ext cx="1057555" cy="52415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grpSp>
        <p:nvGrpSpPr>
          <p:cNvPr id="10" name="Group 11"/>
          <p:cNvGrpSpPr>
            <a:grpSpLocks/>
          </p:cNvGrpSpPr>
          <p:nvPr/>
        </p:nvGrpSpPr>
        <p:grpSpPr bwMode="auto">
          <a:xfrm>
            <a:off x="5943600" y="4800600"/>
            <a:ext cx="1905000" cy="1600200"/>
            <a:chOff x="4953000" y="4267200"/>
            <a:chExt cx="1905000" cy="1600200"/>
          </a:xfrm>
        </p:grpSpPr>
        <p:sp>
          <p:nvSpPr>
            <p:cNvPr id="11" name="Oval 10"/>
            <p:cNvSpPr/>
            <p:nvPr/>
          </p:nvSpPr>
          <p:spPr>
            <a:xfrm>
              <a:off x="4953000" y="4876800"/>
              <a:ext cx="457200" cy="457200"/>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a:r>
                <a:rPr lang="en-US" b="1" dirty="0">
                  <a:solidFill>
                    <a:srgbClr val="FF0000"/>
                  </a:solidFill>
                  <a:latin typeface="Open Sans" panose="020B0606030504020204" pitchFamily="34" charset="0"/>
                  <a:ea typeface="NSimSun" panose="02010609030101010101" pitchFamily="49" charset="-122"/>
                </a:rPr>
                <a:t>A</a:t>
              </a:r>
            </a:p>
          </p:txBody>
        </p:sp>
        <p:sp>
          <p:nvSpPr>
            <p:cNvPr id="12" name="Oval 11"/>
            <p:cNvSpPr/>
            <p:nvPr/>
          </p:nvSpPr>
          <p:spPr>
            <a:xfrm>
              <a:off x="6400800" y="5410200"/>
              <a:ext cx="457200" cy="457200"/>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a:r>
                <a:rPr lang="en-US" b="1" dirty="0">
                  <a:solidFill>
                    <a:srgbClr val="FF0000"/>
                  </a:solidFill>
                  <a:latin typeface="Open Sans" panose="020B0606030504020204" pitchFamily="34" charset="0"/>
                  <a:ea typeface="NSimSun" panose="02010609030101010101" pitchFamily="49" charset="-122"/>
                </a:rPr>
                <a:t>B</a:t>
              </a:r>
            </a:p>
          </p:txBody>
        </p:sp>
        <p:sp>
          <p:nvSpPr>
            <p:cNvPr id="13" name="Oval 12"/>
            <p:cNvSpPr/>
            <p:nvPr/>
          </p:nvSpPr>
          <p:spPr>
            <a:xfrm>
              <a:off x="6400800" y="4267200"/>
              <a:ext cx="457200" cy="457200"/>
            </a:xfrm>
            <a:prstGeom prst="ellipse">
              <a:avLst/>
            </a:prstGeom>
            <a:ln/>
          </p:spPr>
          <p:style>
            <a:lnRef idx="2">
              <a:schemeClr val="dk1"/>
            </a:lnRef>
            <a:fillRef idx="1">
              <a:schemeClr val="lt1"/>
            </a:fillRef>
            <a:effectRef idx="0">
              <a:schemeClr val="dk1"/>
            </a:effectRef>
            <a:fontRef idx="minor">
              <a:schemeClr val="dk1"/>
            </a:fontRef>
          </p:style>
          <p:txBody>
            <a:bodyPr anchor="ctr"/>
            <a:lstStyle/>
            <a:p>
              <a:pPr algn="ctr"/>
              <a:r>
                <a:rPr lang="en-US" b="1" dirty="0">
                  <a:solidFill>
                    <a:srgbClr val="FF0000"/>
                  </a:solidFill>
                  <a:latin typeface="Open Sans" panose="020B0606030504020204" pitchFamily="34" charset="0"/>
                  <a:ea typeface="NSimSun" panose="02010609030101010101" pitchFamily="49" charset="-122"/>
                </a:rPr>
                <a:t>C</a:t>
              </a:r>
            </a:p>
          </p:txBody>
        </p:sp>
        <p:cxnSp>
          <p:nvCxnSpPr>
            <p:cNvPr id="14" name="Straight Arrow Connector 13"/>
            <p:cNvCxnSpPr>
              <a:cxnSpLocks/>
              <a:stCxn id="13" idx="2"/>
              <a:endCxn id="11" idx="7"/>
            </p:cNvCxnSpPr>
            <p:nvPr/>
          </p:nvCxnSpPr>
          <p:spPr>
            <a:xfrm flipH="1">
              <a:off x="5343245" y="4495800"/>
              <a:ext cx="1057555" cy="44795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cxnSp>
          <p:nvCxnSpPr>
            <p:cNvPr id="15" name="Straight Arrow Connector 14"/>
            <p:cNvCxnSpPr>
              <a:cxnSpLocks/>
              <a:stCxn id="12" idx="2"/>
              <a:endCxn id="11" idx="5"/>
            </p:cNvCxnSpPr>
            <p:nvPr/>
          </p:nvCxnSpPr>
          <p:spPr>
            <a:xfrm flipH="1" flipV="1">
              <a:off x="5343245" y="5267045"/>
              <a:ext cx="1057555" cy="37175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17" name="Right Arrow 16"/>
          <p:cNvSpPr/>
          <p:nvPr/>
        </p:nvSpPr>
        <p:spPr>
          <a:xfrm>
            <a:off x="4114800" y="5333999"/>
            <a:ext cx="1066800" cy="609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4170814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Randomization Test (Influence/</a:t>
            </a:r>
            <a:r>
              <a:rPr lang="en-US" dirty="0" err="1"/>
              <a:t>Homophily</a:t>
            </a:r>
            <a:r>
              <a:rPr lang="en-US" dirty="0"/>
              <a:t>)</a:t>
            </a:r>
          </a:p>
        </p:txBody>
      </p:sp>
      <p:sp>
        <p:nvSpPr>
          <p:cNvPr id="3" name="Content Placeholder 2"/>
          <p:cNvSpPr>
            <a:spLocks noGrp="1"/>
          </p:cNvSpPr>
          <p:nvPr>
            <p:ph idx="1"/>
          </p:nvPr>
        </p:nvSpPr>
        <p:spPr/>
        <p:txBody>
          <a:bodyPr/>
          <a:lstStyle/>
          <a:p>
            <a:r>
              <a:rPr lang="en-US" dirty="0"/>
              <a:t>Capable of detecting both Influence and </a:t>
            </a:r>
            <a:r>
              <a:rPr lang="en-US" dirty="0" err="1"/>
              <a:t>Homophily</a:t>
            </a:r>
            <a:r>
              <a:rPr lang="en-US" dirty="0"/>
              <a:t> in networks</a:t>
            </a:r>
          </a:p>
          <a:p>
            <a:endParaRPr lang="en-US" dirty="0"/>
          </a:p>
          <a:p>
            <a:r>
              <a:rPr lang="en-US" dirty="0"/>
              <a:t>Influence changes attributes and </a:t>
            </a:r>
            <a:r>
              <a:rPr lang="en-US" dirty="0" err="1"/>
              <a:t>Homophily</a:t>
            </a:r>
            <a:r>
              <a:rPr lang="en-US" dirty="0"/>
              <a:t> changes connections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657600"/>
            <a:ext cx="7861136" cy="2772415"/>
          </a:xfrm>
          <a:prstGeom prst="rect">
            <a:avLst/>
          </a:prstGeom>
        </p:spPr>
      </p:pic>
    </p:spTree>
    <p:extLst>
      <p:ext uri="{BB962C8B-B14F-4D97-AF65-F5344CB8AC3E}">
        <p14:creationId xmlns:p14="http://schemas.microsoft.com/office/powerpoint/2010/main" val="99291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Notation and Preliminaries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 </m:t>
                    </m:r>
                  </m:oMath>
                </a14:m>
                <a:r>
                  <a:rPr lang="en-US" dirty="0"/>
                  <a:t>denotes node attributes</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𝑖</m:t>
                        </m:r>
                      </m:sup>
                    </m:sSup>
                  </m:oMath>
                </a14:m>
                <a:r>
                  <a:rPr lang="en-US" dirty="0"/>
                  <a:t> denotes the attributes of node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denotes the attributes of nodes at time </a:t>
                </a:r>
                <a14:m>
                  <m:oMath xmlns:m="http://schemas.openxmlformats.org/officeDocument/2006/math">
                    <m:r>
                      <a:rPr lang="en-US" i="1" dirty="0" smtClean="0">
                        <a:latin typeface="Cambria Math" panose="02040503050406030204" pitchFamily="18" charset="0"/>
                      </a:rPr>
                      <m:t>𝑡</m:t>
                    </m:r>
                  </m:oMath>
                </a14:m>
                <a:endParaRPr lang="en-US" dirty="0"/>
              </a:p>
              <a:p>
                <a:pPr lvl="1"/>
                <a:endParaRPr lang="en-US" dirty="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𝐺</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b="0" i="1" smtClean="0">
                        <a:latin typeface="Cambria Math" panose="02040503050406030204" pitchFamily="18" charset="0"/>
                      </a:rPr>
                      <m:t>)</m:t>
                    </m:r>
                  </m:oMath>
                </a14:m>
                <a:r>
                  <a:rPr lang="en-US" dirty="0"/>
                  <a:t> denotes the </a:t>
                </a:r>
                <a:r>
                  <a:rPr lang="en-US" dirty="0" err="1"/>
                  <a:t>assortativity</a:t>
                </a:r>
                <a:r>
                  <a:rPr lang="en-US" dirty="0"/>
                  <a:t> of network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 </m:t>
                    </m:r>
                  </m:oMath>
                </a14:m>
                <a:r>
                  <a:rPr lang="en-US" dirty="0"/>
                  <a:t>and attributes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 </m:t>
                    </m:r>
                  </m:oMath>
                </a14:m>
                <a:r>
                  <a:rPr lang="en-US" dirty="0"/>
                  <a:t>at time </a:t>
                </a:r>
                <a14:m>
                  <m:oMath xmlns:m="http://schemas.openxmlformats.org/officeDocument/2006/math">
                    <m:r>
                      <a:rPr lang="en-US" i="1" dirty="0" smtClean="0">
                        <a:latin typeface="Cambria Math" panose="02040503050406030204" pitchFamily="18" charset="0"/>
                      </a:rPr>
                      <m:t>𝑡</m:t>
                    </m:r>
                  </m:oMath>
                </a14:m>
                <a:endParaRPr lang="en-US" dirty="0"/>
              </a:p>
              <a:p>
                <a:endParaRPr lang="en-US" dirty="0"/>
              </a:p>
              <a:p>
                <a:r>
                  <a:rPr lang="en-US" dirty="0"/>
                  <a:t>The network becomes more assortative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 </m:t>
                    </m:r>
                  </m:oMath>
                </a14:m>
                <a:r>
                  <a:rPr lang="en-US" dirty="0"/>
                  <a:t>if</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&gt;0</m:t>
                      </m:r>
                    </m:oMath>
                  </m:oMathPara>
                </a14:m>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a:stretch>
              </a:blipFill>
            </p:spPr>
            <p:txBody>
              <a:bodyPr/>
              <a:lstStyle/>
              <a:p>
                <a:r>
                  <a:rPr lang="en-US">
                    <a:noFill/>
                  </a:rPr>
                  <a:t> </a:t>
                </a:r>
              </a:p>
            </p:txBody>
          </p:sp>
        </mc:Fallback>
      </mc:AlternateContent>
    </p:spTree>
    <p:extLst>
      <p:ext uri="{BB962C8B-B14F-4D97-AF65-F5344CB8AC3E}">
        <p14:creationId xmlns:p14="http://schemas.microsoft.com/office/powerpoint/2010/main" val="3462852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Gain and </a:t>
            </a:r>
            <a:r>
              <a:rPr lang="en-US" dirty="0" err="1"/>
              <a:t>Homophily</a:t>
            </a:r>
            <a:r>
              <a:rPr lang="en-US" dirty="0"/>
              <a:t>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the </a:t>
                </a:r>
                <a:r>
                  <a:rPr lang="en-US" dirty="0" err="1"/>
                  <a:t>assortativity</a:t>
                </a:r>
                <a:r>
                  <a:rPr lang="en-US" dirty="0"/>
                  <a:t> is due to influence, </a:t>
                </a:r>
                <a:r>
                  <a:rPr lang="en-US" b="1" dirty="0"/>
                  <a:t>Influence gain</a:t>
                </a:r>
                <a:r>
                  <a:rPr lang="en-US" dirty="0"/>
                  <a:t> is positive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𝐼𝑛𝑓𝑙𝑢𝑒𝑛𝑐𝑒</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)&gt;0</m:t>
                      </m:r>
                    </m:oMath>
                  </m:oMathPara>
                </a14:m>
                <a:endParaRPr lang="en-US" dirty="0"/>
              </a:p>
              <a:p>
                <a:pPr marL="0" indent="0">
                  <a:buNone/>
                </a:pPr>
                <a:endParaRPr lang="en-US" dirty="0"/>
              </a:p>
              <a:p>
                <a:r>
                  <a:rPr lang="en-US" dirty="0"/>
                  <a:t>If the </a:t>
                </a:r>
                <a:r>
                  <a:rPr lang="en-US" dirty="0" err="1"/>
                  <a:t>assortativity</a:t>
                </a:r>
                <a:r>
                  <a:rPr lang="en-US" dirty="0"/>
                  <a:t> is due to </a:t>
                </a:r>
                <a:r>
                  <a:rPr lang="en-US" dirty="0" err="1"/>
                  <a:t>homophily</a:t>
                </a:r>
                <a:r>
                  <a:rPr lang="en-US" dirty="0"/>
                  <a:t>, </a:t>
                </a:r>
                <a:r>
                  <a:rPr lang="en-US" b="1" dirty="0" err="1"/>
                  <a:t>Homophily</a:t>
                </a:r>
                <a:r>
                  <a:rPr lang="en-US" b="1" dirty="0"/>
                  <a:t> gain</a:t>
                </a:r>
                <a:r>
                  <a:rPr lang="en-US" dirty="0"/>
                  <a:t> is positive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𝐻𝑜𝑚𝑜𝑝h𝑖𝑙𝑦</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)&gt;0</m:t>
                      </m:r>
                    </m:oMath>
                  </m:oMathPara>
                </a14:m>
                <a:endParaRPr lang="en-US" dirty="0"/>
              </a:p>
              <a:p>
                <a:pPr marL="0" indent="0">
                  <a:buNone/>
                </a:pPr>
                <a:endParaRPr lang="en-US" dirty="0"/>
              </a:p>
              <a:p>
                <a:r>
                  <a:rPr lang="en-US" dirty="0"/>
                  <a:t>In randomization test, we check if these gains are </a:t>
                </a:r>
                <a:r>
                  <a:rPr lang="en-US" b="1" dirty="0"/>
                  <a:t>significant</a:t>
                </a:r>
              </a:p>
              <a:p>
                <a:pPr marL="457200" lvl="1" indent="0">
                  <a:buNone/>
                </a:pPr>
                <a:endParaRPr lang="en-US" b="1" dirty="0"/>
              </a:p>
              <a:p>
                <a:pPr marL="457200" lvl="1" indent="0">
                  <a:buNone/>
                </a:pPr>
                <a:endParaRPr lang="en-US" b="1" dirty="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r="-148"/>
                </a:stretch>
              </a:blipFill>
            </p:spPr>
            <p:txBody>
              <a:bodyPr/>
              <a:lstStyle/>
              <a:p>
                <a:r>
                  <a:rPr lang="en-US">
                    <a:noFill/>
                  </a:rPr>
                  <a:t> </a:t>
                </a:r>
              </a:p>
            </p:txBody>
          </p:sp>
        </mc:Fallback>
      </mc:AlternateContent>
    </p:spTree>
    <p:extLst>
      <p:ext uri="{BB962C8B-B14F-4D97-AF65-F5344CB8AC3E}">
        <p14:creationId xmlns:p14="http://schemas.microsoft.com/office/powerpoint/2010/main" val="3843741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Assortativity</a:t>
            </a:r>
            <a:r>
              <a:rPr lang="en-US" dirty="0"/>
              <a:t> Example</a:t>
            </a:r>
          </a:p>
        </p:txBody>
      </p:sp>
      <p:sp>
        <p:nvSpPr>
          <p:cNvPr id="3" name="Content Placeholder 2"/>
          <p:cNvSpPr>
            <a:spLocks noGrp="1"/>
          </p:cNvSpPr>
          <p:nvPr>
            <p:ph idx="1"/>
          </p:nvPr>
        </p:nvSpPr>
        <p:spPr>
          <a:xfrm>
            <a:off x="685800" y="1066800"/>
            <a:ext cx="7848600" cy="5318760"/>
          </a:xfrm>
        </p:spPr>
        <p:txBody>
          <a:bodyPr>
            <a:normAutofit/>
          </a:bodyPr>
          <a:lstStyle/>
          <a:p>
            <a:pPr marL="0" indent="0" algn="ctr">
              <a:buNone/>
            </a:pPr>
            <a:r>
              <a:rPr lang="en-US" sz="2400" dirty="0"/>
              <a:t>The city's draft tobacco control strategy says more than 60% of under-16s in Plymouth smoke regularly</a:t>
            </a:r>
          </a:p>
        </p:txBody>
      </p:sp>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961"/>
          <a:stretch/>
        </p:blipFill>
        <p:spPr bwMode="auto">
          <a:xfrm>
            <a:off x="762000" y="1990898"/>
            <a:ext cx="7620000" cy="43337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339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Significance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318760"/>
              </a:xfrm>
            </p:spPr>
            <p:txBody>
              <a:bodyPr>
                <a:normAutofit fontScale="85000" lnSpcReduction="20000"/>
              </a:bodyPr>
              <a:lstStyle/>
              <a:p>
                <a:r>
                  <a:rPr lang="en-US" dirty="0"/>
                  <a:t>Compute influence gain at time </a:t>
                </a:r>
                <a14:m>
                  <m:oMath xmlns:m="http://schemas.openxmlformats.org/officeDocument/2006/math">
                    <m:r>
                      <a:rPr lang="en-US" i="1" dirty="0" smtClean="0">
                        <a:latin typeface="Cambria Math" panose="02040503050406030204" pitchFamily="18" charset="0"/>
                      </a:rPr>
                      <m:t>𝑡</m:t>
                    </m:r>
                  </m:oMath>
                </a14:m>
                <a:endParaRPr lang="en-US" dirty="0"/>
              </a:p>
              <a:p>
                <a:pPr lvl="1"/>
                <a:r>
                  <a:rPr lang="en-US" dirty="0"/>
                  <a:t>Denote 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0</m:t>
                        </m:r>
                      </m:sub>
                    </m:sSub>
                  </m:oMath>
                </a14:m>
                <a:endParaRPr lang="en-US" dirty="0"/>
              </a:p>
              <a:p>
                <a:r>
                  <a:rPr lang="en-US" dirty="0"/>
                  <a:t>Compute </a:t>
                </a:r>
                <a14:m>
                  <m:oMath xmlns:m="http://schemas.openxmlformats.org/officeDocument/2006/math">
                    <m:r>
                      <a:rPr lang="en-US" b="0" i="1" dirty="0" smtClean="0">
                        <a:latin typeface="Cambria Math" panose="02040503050406030204" pitchFamily="18" charset="0"/>
                      </a:rPr>
                      <m:t>𝑛</m:t>
                    </m:r>
                  </m:oMath>
                </a14:m>
                <a:r>
                  <a:rPr lang="en-US" dirty="0"/>
                  <a:t> random attributes sets for time t+1</a:t>
                </a:r>
              </a:p>
              <a:p>
                <a:pPr lvl="1"/>
                <a:r>
                  <a:rPr lang="en-US" dirty="0"/>
                  <a:t>Denote as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𝑋𝑅</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𝑖</m:t>
                        </m:r>
                      </m:sup>
                    </m:sSubSup>
                  </m:oMath>
                </a14:m>
                <a:r>
                  <a:rPr lang="en-US" dirty="0"/>
                  <a:t> , </a:t>
                </a:r>
                <a14:m>
                  <m:oMath xmlns:m="http://schemas.openxmlformats.org/officeDocument/2006/math">
                    <m:r>
                      <a:rPr lang="en-US" b="0" i="0" dirty="0" smtClean="0">
                        <a:latin typeface="Cambria Math" panose="02040503050406030204" pitchFamily="18" charset="0"/>
                        <a:ea typeface="Cambria Math" panose="02040503050406030204" pitchFamily="18" charset="0"/>
                      </a:rPr>
                      <m:t>1</m:t>
                    </m:r>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𝑛</m:t>
                    </m:r>
                  </m:oMath>
                </a14:m>
                <a:endParaRPr lang="en-US" dirty="0"/>
              </a:p>
              <a:p>
                <a:pPr lvl="1"/>
                <a:r>
                  <a:rPr lang="en-US" b="1" dirty="0"/>
                  <a:t>Example</a:t>
                </a:r>
                <a:r>
                  <a:rPr lang="en-US" dirty="0"/>
                  <a:t>. </a:t>
                </a:r>
              </a:p>
              <a:p>
                <a:pPr lvl="2"/>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 </m:t>
                    </m:r>
                  </m:oMath>
                </a14:m>
                <a:r>
                  <a:rPr lang="en-US" dirty="0"/>
                  <a:t>has influence over </a:t>
                </a:r>
                <a14:m>
                  <m:oMath xmlns:m="http://schemas.openxmlformats.org/officeDocument/2006/math">
                    <m:r>
                      <a:rPr lang="en-US" i="1" dirty="0" smtClean="0">
                        <a:latin typeface="Cambria Math" panose="02040503050406030204" pitchFamily="18" charset="0"/>
                      </a:rPr>
                      <m:t>𝑣</m:t>
                    </m:r>
                  </m:oMath>
                </a14:m>
                <a:r>
                  <a:rPr lang="en-US" dirty="0"/>
                  <a:t>.</a:t>
                </a:r>
              </a:p>
              <a:p>
                <a:pPr lvl="2"/>
                <a:r>
                  <a:rPr lang="en-US" dirty="0"/>
                  <a:t>movies is in hobbies of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 </m:t>
                    </m:r>
                  </m:oMath>
                </a14:m>
                <a:r>
                  <a:rPr lang="en-US" dirty="0"/>
                  <a:t>at time </a:t>
                </a:r>
                <a14:m>
                  <m:oMath xmlns:m="http://schemas.openxmlformats.org/officeDocument/2006/math">
                    <m:r>
                      <a:rPr lang="en-US" i="1" dirty="0" smtClean="0">
                        <a:latin typeface="Cambria Math" panose="02040503050406030204" pitchFamily="18" charset="0"/>
                      </a:rPr>
                      <m:t>𝑡</m:t>
                    </m:r>
                  </m:oMath>
                </a14:m>
                <a:r>
                  <a:rPr lang="en-US" dirty="0"/>
                  <a:t>, but not in hobbies of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at time </a:t>
                </a:r>
                <a14:m>
                  <m:oMath xmlns:m="http://schemas.openxmlformats.org/officeDocument/2006/math">
                    <m:r>
                      <a:rPr lang="en-US" i="1" dirty="0" smtClean="0">
                        <a:latin typeface="Cambria Math" panose="02040503050406030204" pitchFamily="18" charset="0"/>
                      </a:rPr>
                      <m:t>𝑡</m:t>
                    </m:r>
                  </m:oMath>
                </a14:m>
                <a:r>
                  <a:rPr lang="en-US" dirty="0"/>
                  <a:t>. </a:t>
                </a:r>
              </a:p>
              <a:p>
                <a:pPr lvl="2"/>
                <a:r>
                  <a:rPr lang="en-US" dirty="0"/>
                  <a:t>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m:t>
                    </m:r>
                  </m:oMath>
                </a14:m>
                <a:r>
                  <a:rPr lang="en-US" dirty="0"/>
                  <a:t> movies is added to hobbies of v.</a:t>
                </a:r>
              </a:p>
              <a:p>
                <a:pPr lvl="2"/>
                <a:r>
                  <a:rPr lang="en-US" dirty="0"/>
                  <a:t>To remove influence effect, we can remove movies from hobbies of </a:t>
                </a:r>
                <a14:m>
                  <m:oMath xmlns:m="http://schemas.openxmlformats.org/officeDocument/2006/math">
                    <m:r>
                      <a:rPr lang="en-US" i="1" dirty="0" smtClean="0">
                        <a:latin typeface="Cambria Math" panose="02040503050406030204" pitchFamily="18" charset="0"/>
                      </a:rPr>
                      <m:t>𝑣</m:t>
                    </m:r>
                  </m:oMath>
                </a14:m>
                <a:r>
                  <a:rPr lang="en-US" dirty="0"/>
                  <a:t>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+1 </m:t>
                    </m:r>
                  </m:oMath>
                </a14:m>
                <a:r>
                  <a:rPr lang="en-US" dirty="0"/>
                  <a:t>and replace it with some random hobby (e.g., reading)</a:t>
                </a:r>
              </a:p>
              <a:p>
                <a:pPr lvl="2"/>
                <a:endParaRPr lang="en-US" dirty="0"/>
              </a:p>
              <a:p>
                <a:r>
                  <a:rPr lang="en-US" dirty="0"/>
                  <a:t>Compute the [random] influence gain for all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𝑋𝑅</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𝑖</m:t>
                        </m:r>
                      </m:sup>
                    </m:sSubSup>
                  </m:oMath>
                </a14:m>
                <a:r>
                  <a:rPr lang="en-US" dirty="0"/>
                  <a:t> sets</a:t>
                </a:r>
              </a:p>
              <a:p>
                <a:pPr lvl="1"/>
                <a:r>
                  <a:rPr lang="en-US" dirty="0"/>
                  <a:t>Call them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𝑖</m:t>
                        </m:r>
                      </m:sub>
                    </m:sSub>
                  </m:oMath>
                </a14:m>
                <a:endParaRPr lang="en-US" dirty="0"/>
              </a:p>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0</m:t>
                        </m:r>
                      </m:sub>
                    </m:sSub>
                  </m:oMath>
                </a14:m>
                <a:r>
                  <a:rPr lang="en-US" dirty="0"/>
                  <a:t> is greater than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0"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m:t>
                    </m:r>
                  </m:oMath>
                </a14:m>
                <a:r>
                  <a:rPr lang="en-US" dirty="0"/>
                  <a:t> of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oMath>
                </a14:m>
                <a:r>
                  <a:rPr lang="en-US" dirty="0"/>
                  <a:t>’s (or smaller than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ea typeface="Cambria Math" panose="02040503050406030204" pitchFamily="18" charset="0"/>
                              </a:rPr>
                              <m:t>2</m:t>
                            </m:r>
                          </m:den>
                        </m:f>
                      </m:e>
                    </m:d>
                    <m:r>
                      <a:rPr lang="en-US" i="1">
                        <a:latin typeface="Cambria Math" panose="02040503050406030204" pitchFamily="18" charset="0"/>
                        <a:ea typeface="Cambria Math" panose="02040503050406030204" pitchFamily="18" charset="0"/>
                      </a:rPr>
                      <m:t>%</m:t>
                    </m:r>
                  </m:oMath>
                </a14:m>
                <a:r>
                  <a:rPr lang="en-US" dirty="0"/>
                  <a:t> of them)</a:t>
                </a:r>
              </a:p>
              <a:p>
                <a:pPr lvl="1"/>
                <a:r>
                  <a:rPr lang="en-US" dirty="0"/>
                  <a:t>The influence gain is </a:t>
                </a:r>
                <a:r>
                  <a:rPr lang="en-US" b="1" dirty="0"/>
                  <a:t>significant</a:t>
                </a:r>
              </a:p>
              <a:p>
                <a:pPr lvl="1"/>
                <a:endParaRPr lang="en-US" dirty="0"/>
              </a:p>
              <a:p>
                <a:pPr marL="914400" lvl="2"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318760"/>
              </a:xfrm>
              <a:blipFill rotWithShape="0">
                <a:blip r:embed="rId2"/>
                <a:stretch>
                  <a:fillRect l="-945" t="-2176" r="-945"/>
                </a:stretch>
              </a:blipFill>
            </p:spPr>
            <p:txBody>
              <a:bodyPr/>
              <a:lstStyle/>
              <a:p>
                <a:r>
                  <a:rPr lang="en-US">
                    <a:noFill/>
                  </a:rPr>
                  <a:t> </a:t>
                </a:r>
              </a:p>
            </p:txBody>
          </p:sp>
        </mc:Fallback>
      </mc:AlternateContent>
    </p:spTree>
    <p:extLst>
      <p:ext uri="{BB962C8B-B14F-4D97-AF65-F5344CB8AC3E}">
        <p14:creationId xmlns:p14="http://schemas.microsoft.com/office/powerpoint/2010/main" val="1409440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 Significance Test</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08571" y="1295400"/>
            <a:ext cx="8726857" cy="4640000"/>
          </a:xfrm>
          <a:prstGeom prst="rect">
            <a:avLst/>
          </a:prstGeom>
        </p:spPr>
      </p:pic>
    </p:spTree>
    <p:extLst>
      <p:ext uri="{BB962C8B-B14F-4D97-AF65-F5344CB8AC3E}">
        <p14:creationId xmlns:p14="http://schemas.microsoft.com/office/powerpoint/2010/main" val="2571024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Homophily</a:t>
            </a:r>
            <a:r>
              <a:rPr lang="en-US" dirty="0"/>
              <a:t> Significance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458200" cy="5318760"/>
              </a:xfrm>
            </p:spPr>
            <p:txBody>
              <a:bodyPr/>
              <a:lstStyle/>
              <a:p>
                <a:r>
                  <a:rPr lang="en-US" dirty="0"/>
                  <a:t>We construct random graphs, with fixed attribute sets</a:t>
                </a:r>
              </a:p>
              <a:p>
                <a:endParaRPr lang="en-US" dirty="0"/>
              </a:p>
              <a:p>
                <a:r>
                  <a:rPr lang="en-US" dirty="0"/>
                  <a:t>We remove the effect of </a:t>
                </a:r>
                <a:r>
                  <a:rPr lang="en-US" dirty="0" err="1"/>
                  <a:t>homophily</a:t>
                </a:r>
                <a:r>
                  <a:rPr lang="en-US" dirty="0"/>
                  <a:t> by generating </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random graphs </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𝐺</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𝑖</m:t>
                        </m:r>
                      </m:sup>
                    </m:sSubSup>
                  </m:oMath>
                </a14:m>
                <a:r>
                  <a:rPr lang="en-US" dirty="0"/>
                  <a:t>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m:t>
                    </m:r>
                  </m:oMath>
                </a14:m>
                <a:endParaRPr lang="en-US" dirty="0"/>
              </a:p>
              <a:p>
                <a:pPr lvl="1"/>
                <a:r>
                  <a:rPr lang="en-US" dirty="0"/>
                  <a:t>For any two (randomly selected) edges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𝑖𝑗</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𝑘𝑙</m:t>
                        </m:r>
                      </m:sub>
                    </m:sSub>
                  </m:oMath>
                </a14:m>
                <a:r>
                  <a:rPr lang="en-US" dirty="0"/>
                  <a:t> formed in the original graph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𝐺</m:t>
                        </m:r>
                      </m:e>
                      <m:sub>
                        <m:r>
                          <a:rPr lang="en-US" i="1">
                            <a:latin typeface="Cambria Math" panose="02040503050406030204" pitchFamily="18" charset="0"/>
                          </a:rPr>
                          <m:t>𝑡</m:t>
                        </m:r>
                        <m:r>
                          <a:rPr lang="en-US" i="1">
                            <a:latin typeface="Cambria Math" panose="02040503050406030204" pitchFamily="18" charset="0"/>
                          </a:rPr>
                          <m:t>+1</m:t>
                        </m:r>
                      </m:sub>
                      <m:sup/>
                    </m:sSubSup>
                  </m:oMath>
                </a14:m>
                <a:endParaRPr lang="en-US" dirty="0"/>
              </a:p>
              <a:p>
                <a:pPr lvl="2"/>
                <a:r>
                  <a:rPr lang="en-US" dirty="0"/>
                  <a:t>We form edges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r>
                          <a:rPr lang="en-US" b="0" i="1" smtClean="0">
                            <a:latin typeface="Cambria Math" panose="02040503050406030204" pitchFamily="18" charset="0"/>
                          </a:rPr>
                          <m:t>𝑙</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𝑘</m:t>
                        </m:r>
                        <m:r>
                          <a:rPr lang="en-US" i="1">
                            <a:latin typeface="Cambria Math" panose="02040503050406030204" pitchFamily="18" charset="0"/>
                          </a:rPr>
                          <m:t>𝑗</m:t>
                        </m:r>
                      </m:sub>
                    </m:sSub>
                  </m:oMath>
                </a14:m>
                <a:endParaRPr lang="en-US" dirty="0"/>
              </a:p>
              <a:p>
                <a:pPr lvl="2"/>
                <a:r>
                  <a:rPr lang="en-US" dirty="0" err="1"/>
                  <a:t>Homophily</a:t>
                </a:r>
                <a:r>
                  <a:rPr lang="en-US" dirty="0"/>
                  <a:t> effect removed / degrees stay the same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458200" cy="5318760"/>
              </a:xfrm>
              <a:blipFill rotWithShape="0">
                <a:blip r:embed="rId2"/>
                <a:stretch>
                  <a:fillRect l="-1297" t="-1145"/>
                </a:stretch>
              </a:blipFill>
            </p:spPr>
            <p:txBody>
              <a:bodyPr/>
              <a:lstStyle/>
              <a:p>
                <a:r>
                  <a:rPr lang="en-US">
                    <a:noFill/>
                  </a:rPr>
                  <a:t> </a:t>
                </a:r>
              </a:p>
            </p:txBody>
          </p:sp>
        </mc:Fallback>
      </mc:AlternateContent>
    </p:spTree>
    <p:extLst>
      <p:ext uri="{BB962C8B-B14F-4D97-AF65-F5344CB8AC3E}">
        <p14:creationId xmlns:p14="http://schemas.microsoft.com/office/powerpoint/2010/main" val="3175973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Homophily</a:t>
            </a:r>
            <a:r>
              <a:rPr lang="en-US" dirty="0"/>
              <a:t> Significance Test</a:t>
            </a:r>
          </a:p>
        </p:txBody>
      </p:sp>
      <p:sp>
        <p:nvSpPr>
          <p:cNvPr id="3" name="Content Placeholder 2"/>
          <p:cNvSpPr>
            <a:spLocks noGrp="1"/>
          </p:cNvSpPr>
          <p:nvPr>
            <p:ph idx="1"/>
          </p:nvPr>
        </p:nvSpPr>
        <p:spPr/>
        <p:txBody>
          <a:bodyPr/>
          <a:lstStyle/>
          <a:p>
            <a:endParaRPr lang="en-US" dirty="0"/>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 y="1295400"/>
            <a:ext cx="8726858" cy="4639999"/>
          </a:xfrm>
          <a:prstGeom prst="rect">
            <a:avLst/>
          </a:prstGeom>
        </p:spPr>
      </p:pic>
    </p:spTree>
    <p:extLst>
      <p:ext uri="{BB962C8B-B14F-4D97-AF65-F5344CB8AC3E}">
        <p14:creationId xmlns:p14="http://schemas.microsoft.com/office/powerpoint/2010/main" val="401212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Why?</a:t>
            </a:r>
          </a:p>
        </p:txBody>
      </p:sp>
      <p:sp>
        <p:nvSpPr>
          <p:cNvPr id="3" name="Content Placeholder 2"/>
          <p:cNvSpPr>
            <a:spLocks noGrp="1"/>
          </p:cNvSpPr>
          <p:nvPr>
            <p:ph idx="1"/>
          </p:nvPr>
        </p:nvSpPr>
        <p:spPr>
          <a:xfrm>
            <a:off x="457200" y="1066800"/>
            <a:ext cx="6019800" cy="5318760"/>
          </a:xfrm>
        </p:spPr>
        <p:txBody>
          <a:bodyPr>
            <a:normAutofit lnSpcReduction="10000"/>
          </a:bodyPr>
          <a:lstStyle/>
          <a:p>
            <a:endParaRPr lang="en-US" dirty="0"/>
          </a:p>
          <a:p>
            <a:r>
              <a:rPr lang="en-US" dirty="0"/>
              <a:t>Smoker friends influence their non-smoker friends</a:t>
            </a:r>
          </a:p>
          <a:p>
            <a:endParaRPr lang="en-US" dirty="0"/>
          </a:p>
          <a:p>
            <a:pPr marL="0" indent="0">
              <a:buNone/>
            </a:pPr>
            <a:endParaRPr lang="en-US" dirty="0"/>
          </a:p>
          <a:p>
            <a:r>
              <a:rPr lang="en-US" dirty="0"/>
              <a:t>Smokers become friends</a:t>
            </a:r>
          </a:p>
          <a:p>
            <a:pPr lvl="1"/>
            <a:r>
              <a:rPr lang="en-US" dirty="0"/>
              <a:t>Can this explain smoking behavior?</a:t>
            </a:r>
          </a:p>
          <a:p>
            <a:pPr marL="0" indent="0">
              <a:buNone/>
            </a:pPr>
            <a:endParaRPr lang="en-US" dirty="0"/>
          </a:p>
          <a:p>
            <a:pPr marL="0" indent="0">
              <a:buNone/>
            </a:pPr>
            <a:endParaRPr lang="en-US" dirty="0"/>
          </a:p>
          <a:p>
            <a:r>
              <a:rPr lang="en-US" dirty="0"/>
              <a:t>There are lots of places that people can smoke</a:t>
            </a:r>
          </a:p>
        </p:txBody>
      </p:sp>
      <p:sp>
        <p:nvSpPr>
          <p:cNvPr id="4" name="Rectangle 3"/>
          <p:cNvSpPr/>
          <p:nvPr/>
        </p:nvSpPr>
        <p:spPr>
          <a:xfrm>
            <a:off x="6705600" y="1549167"/>
            <a:ext cx="1828800"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solidFill>
                  <a:srgbClr val="FF0000"/>
                </a:solidFill>
                <a:latin typeface="Open Sans" panose="020B0606030504020204" pitchFamily="34" charset="0"/>
              </a:rPr>
              <a:t>Influence</a:t>
            </a:r>
            <a:r>
              <a:rPr lang="en-US" sz="2400" dirty="0">
                <a:solidFill>
                  <a:srgbClr val="FF0000"/>
                </a:solidFill>
                <a:latin typeface="Open Sans" panose="020B0606030504020204" pitchFamily="34" charset="0"/>
              </a:rPr>
              <a:t> </a:t>
            </a:r>
          </a:p>
        </p:txBody>
      </p:sp>
      <p:sp>
        <p:nvSpPr>
          <p:cNvPr id="6" name="Rectangle 5"/>
          <p:cNvSpPr/>
          <p:nvPr/>
        </p:nvSpPr>
        <p:spPr>
          <a:xfrm>
            <a:off x="6400800" y="3429000"/>
            <a:ext cx="2438400"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solidFill>
                  <a:srgbClr val="00B050"/>
                </a:solidFill>
                <a:latin typeface="Open Sans" panose="020B0606030504020204" pitchFamily="34" charset="0"/>
              </a:rPr>
              <a:t>Homophily </a:t>
            </a:r>
          </a:p>
        </p:txBody>
      </p:sp>
      <p:sp>
        <p:nvSpPr>
          <p:cNvPr id="7" name="Rectangle 6"/>
          <p:cNvSpPr/>
          <p:nvPr/>
        </p:nvSpPr>
        <p:spPr>
          <a:xfrm>
            <a:off x="6400800" y="5306037"/>
            <a:ext cx="2438400"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a:solidFill>
                  <a:srgbClr val="1923F3"/>
                </a:solidFill>
                <a:latin typeface="Open Sans" panose="020B0606030504020204" pitchFamily="34" charset="0"/>
              </a:rPr>
              <a:t>Confounding </a:t>
            </a:r>
          </a:p>
        </p:txBody>
      </p:sp>
    </p:spTree>
    <p:extLst>
      <p:ext uri="{BB962C8B-B14F-4D97-AF65-F5344CB8AC3E}">
        <p14:creationId xmlns:p14="http://schemas.microsoft.com/office/powerpoint/2010/main" val="204409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goal?</a:t>
            </a:r>
          </a:p>
        </p:txBody>
      </p:sp>
      <p:sp>
        <p:nvSpPr>
          <p:cNvPr id="3" name="Content Placeholder 2"/>
          <p:cNvSpPr>
            <a:spLocks noGrp="1"/>
          </p:cNvSpPr>
          <p:nvPr>
            <p:ph idx="1"/>
          </p:nvPr>
        </p:nvSpPr>
        <p:spPr>
          <a:xfrm>
            <a:off x="457200" y="1066800"/>
            <a:ext cx="8686800" cy="5318760"/>
          </a:xfrm>
        </p:spPr>
        <p:txBody>
          <a:bodyPr/>
          <a:lstStyle/>
          <a:p>
            <a:endParaRPr lang="en-US" dirty="0"/>
          </a:p>
          <a:p>
            <a:pPr marL="514350" indent="-514350">
              <a:buFont typeface="+mj-lt"/>
              <a:buAutoNum type="arabicPeriod"/>
            </a:pPr>
            <a:r>
              <a:rPr lang="en-US" dirty="0"/>
              <a:t>How can we </a:t>
            </a:r>
            <a:r>
              <a:rPr lang="en-US" b="1" u="sng" dirty="0">
                <a:solidFill>
                  <a:srgbClr val="FF0000"/>
                </a:solidFill>
              </a:rPr>
              <a:t>measure</a:t>
            </a:r>
            <a:r>
              <a:rPr lang="en-US" b="1" u="sng" dirty="0"/>
              <a:t> </a:t>
            </a:r>
            <a:r>
              <a:rPr lang="en-US" b="1" u="sng" dirty="0" err="1"/>
              <a:t>assortativity</a:t>
            </a:r>
            <a:r>
              <a:rPr lang="en-US" dirty="0"/>
              <a:t>?</a:t>
            </a:r>
          </a:p>
          <a:p>
            <a:pPr marL="514350" indent="-514350">
              <a:buFont typeface="+mj-lt"/>
              <a:buAutoNum type="arabicPeriod"/>
            </a:pPr>
            <a:endParaRPr lang="en-US" dirty="0"/>
          </a:p>
          <a:p>
            <a:pPr marL="514350" indent="-514350">
              <a:buFont typeface="+mj-lt"/>
              <a:buAutoNum type="arabicPeriod"/>
            </a:pPr>
            <a:r>
              <a:rPr lang="en-US" dirty="0"/>
              <a:t>How can we </a:t>
            </a:r>
            <a:r>
              <a:rPr lang="en-US" b="1" u="sng" dirty="0">
                <a:solidFill>
                  <a:srgbClr val="FF0000"/>
                </a:solidFill>
              </a:rPr>
              <a:t>measure</a:t>
            </a:r>
            <a:r>
              <a:rPr lang="en-US" b="1" u="sng" dirty="0"/>
              <a:t> influence </a:t>
            </a:r>
            <a:r>
              <a:rPr lang="en-US" dirty="0"/>
              <a:t>or </a:t>
            </a:r>
            <a:r>
              <a:rPr lang="en-US" b="1" u="sng" dirty="0" err="1"/>
              <a:t>homophily</a:t>
            </a:r>
            <a:r>
              <a:rPr lang="en-US" dirty="0"/>
              <a:t>?</a:t>
            </a:r>
          </a:p>
          <a:p>
            <a:pPr marL="514350" indent="-514350">
              <a:buFont typeface="+mj-lt"/>
              <a:buAutoNum type="arabicPeriod"/>
            </a:pPr>
            <a:endParaRPr lang="en-US" dirty="0"/>
          </a:p>
          <a:p>
            <a:pPr marL="514350" indent="-514350">
              <a:buFont typeface="+mj-lt"/>
              <a:buAutoNum type="arabicPeriod"/>
            </a:pPr>
            <a:r>
              <a:rPr lang="en-US" dirty="0"/>
              <a:t>How can we </a:t>
            </a:r>
            <a:r>
              <a:rPr lang="en-US" b="1" u="sng" dirty="0">
                <a:solidFill>
                  <a:srgbClr val="1923F3"/>
                </a:solidFill>
              </a:rPr>
              <a:t>model</a:t>
            </a:r>
            <a:r>
              <a:rPr lang="en-US" dirty="0"/>
              <a:t> </a:t>
            </a:r>
            <a:r>
              <a:rPr lang="en-US" b="1" u="sng" dirty="0"/>
              <a:t>influence</a:t>
            </a:r>
            <a:r>
              <a:rPr lang="en-US" dirty="0"/>
              <a:t> or </a:t>
            </a:r>
            <a:r>
              <a:rPr lang="en-US" b="1" u="sng" dirty="0" err="1"/>
              <a:t>homophily</a:t>
            </a:r>
            <a:r>
              <a:rPr lang="en-US" dirty="0"/>
              <a:t>?</a:t>
            </a:r>
          </a:p>
          <a:p>
            <a:pPr marL="514350" indent="-514350">
              <a:buFont typeface="+mj-lt"/>
              <a:buAutoNum type="arabicPeriod"/>
            </a:pPr>
            <a:endParaRPr lang="en-US" dirty="0"/>
          </a:p>
          <a:p>
            <a:pPr marL="514350" indent="-514350">
              <a:buFont typeface="+mj-lt"/>
              <a:buAutoNum type="arabicPeriod"/>
            </a:pPr>
            <a:r>
              <a:rPr lang="en-US" dirty="0"/>
              <a:t>How can we </a:t>
            </a:r>
            <a:r>
              <a:rPr lang="en-US" b="1" u="sng" dirty="0">
                <a:solidFill>
                  <a:srgbClr val="00B050"/>
                </a:solidFill>
              </a:rPr>
              <a:t>distinguish</a:t>
            </a:r>
            <a:r>
              <a:rPr lang="en-US" b="1" u="sng" dirty="0"/>
              <a:t> between the two</a:t>
            </a:r>
            <a:r>
              <a:rPr lang="en-US" dirty="0"/>
              <a:t>?</a:t>
            </a:r>
          </a:p>
        </p:txBody>
      </p:sp>
    </p:spTree>
    <p:extLst>
      <p:ext uri="{BB962C8B-B14F-4D97-AF65-F5344CB8AC3E}">
        <p14:creationId xmlns:p14="http://schemas.microsoft.com/office/powerpoint/2010/main" val="3969153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ags/tag10.xml><?xml version="1.0" encoding="utf-8"?>
<p:tagLst xmlns:a="http://schemas.openxmlformats.org/drawingml/2006/main" xmlns:r="http://schemas.openxmlformats.org/officeDocument/2006/relationships" xmlns:p="http://schemas.openxmlformats.org/presentationml/2006/main">
  <p:tag name="ORIGINALHEIGHT" val="310.4612"/>
  <p:tag name="ORIGINALWIDTH" val="893.1384"/>
  <p:tag name="OUTPUTDPI" val="1200"/>
  <p:tag name="LATEXADDIN" val="\documentclass{article}&#10;\usepackage{amsmath}&#10;\pagestyle{empty}&#10;\begin{document}&#10;&#10;\begin{eqnarray}&#10;\label{eq:equalexpectation}\mathbf{E}(X_L)={\bf E}(X_R)\nonumber\\&#10;\label{eq:equalsigma}\sigma(X_L)=\sigma(X_R)\nonumber&#10;\end{eqnarray}&#10;&#10;&#10;&#10;\end{document}"/>
  <p:tag name="IGUANATEXSIZE" val="40"/>
  <p:tag name="IGUANATEXCURSOR" val="164"/>
  <p:tag name="TRANSPARENCY" val="True"/>
  <p:tag name="FILENAME" val=""/>
  <p:tag name="INPUTTYPE" val="0"/>
  <p:tag name="LATEXENGINEID" val="0"/>
  <p:tag name="TEMPFOLDER" val="C:\Users\rzafa\temp\"/>
</p:tagLst>
</file>

<file path=ppt/tags/tag11.xml><?xml version="1.0" encoding="utf-8"?>
<p:tagLst xmlns:a="http://schemas.openxmlformats.org/drawingml/2006/main" xmlns:r="http://schemas.openxmlformats.org/officeDocument/2006/relationships" xmlns:p="http://schemas.openxmlformats.org/presentationml/2006/main">
  <p:tag name="ORIGINALHEIGHT" val="683.9145"/>
  <p:tag name="ORIGINALWIDTH" val="3965.504"/>
  <p:tag name="OUTPUTDPI" val="1200"/>
  <p:tag name="LATEXADDIN" val="\documentclass{article}&#10;\usepackage{amsmath}&#10;\pagestyle{empty}&#10;\begin{document}&#10;\begin{eqnarray}&#10;\sigma(X_L,X_R) &amp; = &amp; \mathbf{E}[(X_L - \mathbf{E}[X_L])(X_R - \mathbf{E}[X_R])]\nonumber\\&#10;&amp;= &amp;\mathbf{E}[X_L X_R - X_L \mathbf{E}[X_R] - \mathbf{E}[X_L] X_R + \mathbf{E}[X_L] \mathbf{E}[X_R]] \nonumber\\&#10;&amp;= &amp;\mathbf{E}[X_L X_R] - \mathbf{E}[X_L] \mathbf{E}[X_R] - \mathbf{E}[X_L] \mathbf{E}[X_R] + \mathbf{E}[X_L] \mathbf{E}[X_R] \nonumber\\&#10;\label{eq:corrlast}&amp;= &amp;\mathbf{E}[X_L X_R] - \mathbf{E}[X_L] \mathbf{E}[X_R]\nonumber&#10;\end{eqnarray}&#10;&#10;&#10;&#10;\end{document}"/>
  <p:tag name="IGUANATEXSIZE" val="21"/>
  <p:tag name="IGUANATEXCURSOR" val="96"/>
  <p:tag name="TRANSPARENCY" val="True"/>
  <p:tag name="FILENAME" val=""/>
  <p:tag name="INPUTTYPE" val="0"/>
  <p:tag name="LATEXENGINEID" val="0"/>
  <p:tag name="TEMPFOLDER" val="C:\Users\rzafa\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76.228"/>
  <p:tag name="ORIGINALWIDTH" val="2050.244"/>
  <p:tag name="OUTPUTDPI" val="1200"/>
  <p:tag name="LATEXADDIN" val="\documentclass{article}&#10;\usepackage{amsmath}&#10;\pagestyle{empty}&#10;\begin{document}&#10;&#10;$\label{eq:corrnetwork}E(X_L)=E(X_R)=\frac{\sum_i (X_L)_i}{2m}=\frac{\sum_i d_ix_i}{2m}$&#10;&#10;&#10;&#10;\end{document}"/>
  <p:tag name="IGUANATEXSIZE" val="30"/>
  <p:tag name="IGUANATEXCURSOR" val="170"/>
  <p:tag name="TRANSPARENCY" val="True"/>
  <p:tag name="FILENAME" val=""/>
  <p:tag name="INPUTTYPE" val="0"/>
  <p:tag name="LATEXENGINEID" val="0"/>
  <p:tag name="TEMPFOLDER" val="C:\Users\rzafa\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87.4765"/>
  <p:tag name="ORIGINALWIDTH" val="2455.943"/>
  <p:tag name="OUTPUTDPI" val="1200"/>
  <p:tag name="LATEXADDIN" val="\documentclass{article}&#10;\usepackage{amsmath}&#10;\pagestyle{empty}&#10;\begin{document}&#10;&#10;$\label{eq:corrnetwork2}E(X_LX_R)=\frac{1}{2m}\sum_i (X_L)_i(X_R)_i=\frac{\sum_{ij}A_{ij}x_ix_j}{2m}$&#10;&#10;&#10;&#10;\end{document}"/>
  <p:tag name="IGUANATEXSIZE" val="30"/>
  <p:tag name="IGUANATEXCURSOR" val="182"/>
  <p:tag name="TRANSPARENCY" val="True"/>
  <p:tag name="FILENAME" val=""/>
  <p:tag name="INPUTTYPE" val="0"/>
  <p:tag name="LATEXENGINEID" val="0"/>
  <p:tag name="TEMPFOLDER" val="C:\Users\rzafa\temp\"/>
</p:tagLst>
</file>

<file path=ppt/tags/tag14.xml><?xml version="1.0" encoding="utf-8"?>
<p:tagLst xmlns:a="http://schemas.openxmlformats.org/drawingml/2006/main" xmlns:r="http://schemas.openxmlformats.org/officeDocument/2006/relationships" xmlns:p="http://schemas.openxmlformats.org/presentationml/2006/main">
  <p:tag name="ORIGINALHEIGHT" val="872.1409"/>
  <p:tag name="ORIGINALWIDTH" val="2485.189"/>
  <p:tag name="OUTPUTDPI" val="1200"/>
  <p:tag name="LATEXADDIN" val="\documentclass{article}&#10;\usepackage{amsmath}&#10;\pagestyle{empty}&#10;\begin{document}&#10;&#10;\begin{eqnarray}&#10;\sigma(X_L,X_R) &amp; = &amp;\mathbf{E}[X_L X_R] - \mathbf{E}[X_L] \mathbf{E}[X_R]\nonumber\\&#10;&amp; = &amp;  \frac{\sum_{ij}A_{ij}x_ix_j}{2m} - \frac{\sum_{ij}d_id_jx_ix_j}{(2m)^2}\nonumber\\&#10;&amp; = &amp; \frac{1}{2m} \sum_{ij}(~A_{ij}-\frac{d_id_j}{2m}~)x_ix_j\nonumber&#10;\end{eqnarray}&#10;&#10;&#10;&#10;\end{document}"/>
  <p:tag name="IGUANATEXSIZE" val="35"/>
  <p:tag name="IGUANATEXCURSOR" val="98"/>
  <p:tag name="TRANSPARENCY" val="True"/>
  <p:tag name="FILENAME" val=""/>
  <p:tag name="INPUTTYPE" val="0"/>
  <p:tag name="LATEXENGINEID" val="0"/>
  <p:tag name="TEMPFOLDER" val="C:\Users\rzafa\temp\"/>
</p:tagLst>
</file>

<file path=ppt/tags/tag15.xml><?xml version="1.0" encoding="utf-8"?>
<p:tagLst xmlns:a="http://schemas.openxmlformats.org/drawingml/2006/main" xmlns:r="http://schemas.openxmlformats.org/officeDocument/2006/relationships" xmlns:p="http://schemas.openxmlformats.org/presentationml/2006/main">
  <p:tag name="ORIGINALHEIGHT" val="1127.859"/>
  <p:tag name="ORIGINALWIDTH" val="2709.411"/>
  <p:tag name="OUTPUTDPI" val="1200"/>
  <p:tag name="LATEXADDIN" val="\documentclass{article}&#10;\usepackage{amsmath}&#10;\pagestyle{empty}&#10;\begin{document}&#10;&#10;\begin{eqnarray}&#10;\rho(X_L,X_R) &amp; = &amp; \frac{\sigma(X_L,X_R)}{\sigma(X_L)^2},\nonumber\\&#10;       &amp; = &amp; \frac{\frac{1}{2m} \sum_{ij}(~A_{ij}-\frac{d_id_j}{2m}~)x_ix_j}{\mathbf{E}[(X_L)^2]-(\mathbf{E}[X_L])^2} \nonumber\\&#10;\label{eq:rho}       &amp; = &amp; \frac{\frac{1}{2m} \sum_{ij}(~A_{ij}-\frac{d_id_j}{2m}~)x_ix_j}{\frac{1}{2m}\sum_{ij}A_{ij}x_i^2-\frac{1}{2m}\sum_{ij}\frac{d_id_j}{2m}x_ix_j}\nonumber&#10;\end{eqnarray}&#10;&#10;\end{document}"/>
  <p:tag name="IGUANATEXSIZE" val="30"/>
  <p:tag name="IGUANATEXCURSOR" val="476"/>
  <p:tag name="TRANSPARENCY" val="True"/>
  <p:tag name="FILENAME" val=""/>
  <p:tag name="INPUTTYPE" val="0"/>
  <p:tag name="LATEXENGINEID" val="0"/>
  <p:tag name="TEMPFOLDER" val="C:\Users\rzafa\temp\"/>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856.3929"/>
  <p:tag name="LATEXADDIN" val="\documentclass{article}&#10;\usepackage{amsmath}&#10;\pagestyle{empty}&#10;\begin{document}&#10;&#10;&#10;$\sigma(X_L)=\sigma(X_R)$&#10;&#10;\end{document}"/>
  <p:tag name="IGUANATEXSIZE" val="20"/>
  <p:tag name="IGUANATEXCURSOR" val="107"/>
  <p:tag name="TRANSPARENCY" val="True"/>
  <p:tag name="FILENAME" val=""/>
  <p:tag name="LATEXENGINEID" val="0"/>
  <p:tag name="TEMPFOLDER" val="C:\Users\reza\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597.6753"/>
  <p:tag name="ORIGINALWIDTH" val="1751.031"/>
  <p:tag name="OUTPUTDPI" val="1200"/>
  <p:tag name="LATEXADDIN" val="\documentclass{article}&#10;\usepackage{amsmath}&#10;\pagestyle{empty}&#10;\begin{document}&#10;&#10;$&#10;X_L= \left[ \begin{array}{c}&#10; 18\\&#10; 21\\&#10; 21\\&#10; 20\end{array}\right]~~~\quad X_R=\left[ \begin{array}{c}&#10; 21\\&#10; 18\\&#10; 20\\&#10; 21\end{array}\right]&#10;$&#10;&#10;\end{document}"/>
  <p:tag name="IGUANATEXSIZE" val="30"/>
  <p:tag name="IGUANATEXCURSOR" val="154"/>
  <p:tag name="TRANSPARENCY" val="True"/>
  <p:tag name="FILENAME" val=""/>
  <p:tag name="INPUTTYPE" val="0"/>
  <p:tag name="LATEXENGINEID" val="0"/>
  <p:tag name="TEMPFOLDER" val="C:\Users\rzafa\temp\"/>
</p:tagLst>
</file>

<file path=ppt/tags/tag18.xml><?xml version="1.0" encoding="utf-8"?>
<p:tagLst xmlns:a="http://schemas.openxmlformats.org/drawingml/2006/main" xmlns:r="http://schemas.openxmlformats.org/officeDocument/2006/relationships" xmlns:p="http://schemas.openxmlformats.org/presentationml/2006/main">
  <p:tag name="ORIGINALHEIGHT" val="123.7346"/>
  <p:tag name="ORIGINALWIDTH" val="1058.868"/>
  <p:tag name="OUTPUTDPI" val="1200"/>
  <p:tag name="LATEXADDIN" val="\documentclass{article}&#10;\usepackage{amsmath}&#10;\pagestyle{empty}&#10;\begin{document}&#10;&#10;&#10;$\rho(X_L,X_R) =  -0.67$&#10;&#10;\end{document}"/>
  <p:tag name="IGUANATEXSIZE" val="40"/>
  <p:tag name="IGUANATEXCURSOR" val="106"/>
  <p:tag name="TRANSPARENCY" val="True"/>
  <p:tag name="FILENAME" val=""/>
  <p:tag name="INPUTTYPE" val="0"/>
  <p:tag name="LATEXENGINEID" val="0"/>
  <p:tag name="TEMPFOLDER" val="C:\Users\rzafa\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66.4792"/>
  <p:tag name="ORIGINALWIDTH" val="3049.869"/>
  <p:tag name="OUTPUTDPI" val="1200"/>
  <p:tag name="LATEXADDIN" val="\documentclass{article}&#10;\usepackage{amsmath}&#10;\pagestyle{empty}&#10;\begin{document}&#10;&#10;${\it InfluenceFlow}(p) = w_{\rm in}&#10; \sum_{m=1}^{|\mathcal{I}_{p}|}&#10; {I(P_m)} - &#10; w_{\rm out}&#10; \sum_{n=1}^{|\mathcal{O}_p|}&#10; {I(P_n)}$&#10;&#10;&#10;&#10;\end{document}"/>
  <p:tag name="IGUANATEXSIZE" val="26"/>
  <p:tag name="IGUANATEXCURSOR" val="216"/>
  <p:tag name="TRANSPARENCY" val="True"/>
  <p:tag name="FILENAME" val=""/>
  <p:tag name="INPUTTYPE" val="0"/>
  <p:tag name="LATEXENGINEID" val="0"/>
  <p:tag name="TEMPFOLDER" val="C:\Users\rzafa\temp\"/>
</p:tagLst>
</file>

<file path=ppt/tags/tag2.xml><?xml version="1.0" encoding="utf-8"?>
<p:tagLst xmlns:a="http://schemas.openxmlformats.org/drawingml/2006/main" xmlns:r="http://schemas.openxmlformats.org/officeDocument/2006/relationships" xmlns:p="http://schemas.openxmlformats.org/presentationml/2006/main">
  <p:tag name="ORIGINALHEIGHT" val="1679.04"/>
  <p:tag name="ORIGINALWIDTH" val="4148.481"/>
  <p:tag name="OUTPUTDPI" val="1200"/>
  <p:tag name="LATEXADDIN" val="\documentclass{article}&#10;\usepackage{amsmath}&#10;\pagestyle{empty}&#10;\begin{document}&#10;&#10;&#10;\begin{eqnarray}&#10;Q_{\rm normalized}&amp;\!=\!&amp;\frac{Q}{Q_{\rm max}}\nonumber\\&#10;&amp;\!=\!&amp;\frac{\frac{1}{2m}\sum_{ij}(~A_{ij}\!-\!\frac{d_id_j}{2m}~)~\delta (~t(v_i),t(v_j)~)}{\max [ \frac{1}{2m}\sum_{ij}A_{ij}\delta (~t(v_i),t(v_j)~)\!-\!\frac{1}{2m}\sum_{ij}\frac{d_id_j}{2m}\delta (~t(v_i),t(v_j)~)]}\nonumber\\\nonumber\\&#10;&amp;\!=\!&amp; \frac{\frac{1}{2m}\sum_{ij}(~A_{ij}\!-\!\frac{d_id_j}{2m}~)~\delta (~t(v_i),t(v_j)~)}{\frac{1}{2m}2m\!-\!\frac{1}{2m}\sum_{ij}\frac{d_id_j}{2m}~\delta (~t(v_i),t(v_j)~)}\nonumber\\[2pt]&#10;\label{eq:qnormalized}&amp;\!=\!&amp;\frac{\sum_{ij}(~A_{ij}\!-\!\frac{d_id_j}{2m}~)~\delta (~t(v_i),t(v_j)~)}{2m\!-\!\sum_{ij}\frac{d_id_j}{2m}~\delta (~t(v_i),t(v_j)~)}\nonumber&#10;\end{eqnarray}&#10;&#10;&#10;\end{document}"/>
  <p:tag name="IGUANATEXSIZE" val="20"/>
  <p:tag name="IGUANATEXCURSOR" val="397"/>
  <p:tag name="TRANSPARENCY" val="True"/>
  <p:tag name="FILENAME" val=""/>
  <p:tag name="INPUTTYPE" val="0"/>
  <p:tag name="LATEXENGINEID" val="0"/>
  <p:tag name="TEMPFOLDER" val="C:\Users\rzafa\temp\"/>
</p:tagLst>
</file>

<file path=ppt/tags/tag20.xml><?xml version="1.0" encoding="utf-8"?>
<p:tagLst xmlns:a="http://schemas.openxmlformats.org/drawingml/2006/main" xmlns:r="http://schemas.openxmlformats.org/officeDocument/2006/relationships" xmlns:p="http://schemas.openxmlformats.org/presentationml/2006/main">
  <p:tag name="ORIGINALHEIGHT" val="129.7338"/>
  <p:tag name="ORIGINALWIDTH" val="2609.674"/>
  <p:tag name="OUTPUTDPI" val="1200"/>
  <p:tag name="LATEXADDIN" val="\documentclass{article}&#10;\usepackage{amsmath}&#10;\pagestyle{empty}&#10;\begin{document}&#10;&#10;&#10;$I(p)=w_{\rm length} l_p(w_{\rm comment}c_p+{\it InfluenceFlow}(p))$&#10;&#10;\end{document}"/>
  <p:tag name="IGUANATEXSIZE" val="30"/>
  <p:tag name="IGUANATEXCURSOR" val="150"/>
  <p:tag name="TRANSPARENCY" val="True"/>
  <p:tag name="FILENAME" val=""/>
  <p:tag name="INPUTTYPE" val="0"/>
  <p:tag name="LATEXENGINEID" val="0"/>
  <p:tag name="TEMPFOLDER" val="C:\Users\rzafa\temp\"/>
</p:tagLst>
</file>

<file path=ppt/tags/tag21.xml><?xml version="1.0" encoding="utf-8"?>
<p:tagLst xmlns:a="http://schemas.openxmlformats.org/drawingml/2006/main" xmlns:r="http://schemas.openxmlformats.org/officeDocument/2006/relationships" xmlns:p="http://schemas.openxmlformats.org/presentationml/2006/main">
  <p:tag name="ORIGINALHEIGHT" val="638.25"/>
  <p:tag name="ORIGINALWIDTH" val="2348.25"/>
  <p:tag name="LATEXADDIN" val="\documentclass{article}&#10;\usepackage{amsmath}&#10;\pagestyle{empty}&#10;\begin{document}&#10;&#10;\begin{tabular}{@{}lc@{}}&#10;% \toprule&#10;\hline \hline&#10;Measures &amp;  Correlation Value \\ &#10;\hline&#10;In-degree vs. retweets &amp; 0.122\\ %\hline&#10;In-degree vs. mentions &amp; 0.286\\ %\hline&#10;Retweets vs. mentions &amp; 0.638\\ %\hline&#10;\hline&#10;\end{tabular}&#10;&#10;&#10;&#10;\end{document}"/>
  <p:tag name="IGUANATEXSIZE" val="25"/>
  <p:tag name="IGUANATEXCURSOR" val="315"/>
</p:tagLst>
</file>

<file path=ppt/tags/tag22.xml><?xml version="1.0" encoding="utf-8"?>
<p:tagLst xmlns:a="http://schemas.openxmlformats.org/drawingml/2006/main" xmlns:r="http://schemas.openxmlformats.org/officeDocument/2006/relationships" xmlns:p="http://schemas.openxmlformats.org/presentationml/2006/main">
  <p:tag name="ORIGINALHEIGHT" val="156.75"/>
  <p:tag name="ORIGINALWIDTH" val="1514.25"/>
  <p:tag name="LATEXADDIN" val="\documentclass{article}&#10;\usepackage{amsmath}&#10;\pagestyle{empty}&#10;\begin{document}&#10;&#10;&#10;$\label{eq:LTM}\sum_{{v_j \in N_{\rm in}(v_i)}, v_j \in A_{t-1}} w_{j,i} \ge \theta_i$&#10;&#10;\end{document}"/>
  <p:tag name="IGUANATEXSIZE" val="30"/>
  <p:tag name="IGUANATEXCURSOR" val="167"/>
</p:tagLst>
</file>

<file path=ppt/tags/tag23.xml><?xml version="1.0" encoding="utf-8"?>
<p:tagLst xmlns:a="http://schemas.openxmlformats.org/drawingml/2006/main" xmlns:r="http://schemas.openxmlformats.org/officeDocument/2006/relationships" xmlns:p="http://schemas.openxmlformats.org/presentationml/2006/main">
  <p:tag name="ORIGINALHEIGHT" val="156.75"/>
  <p:tag name="ORIGINALWIDTH" val="1058.25"/>
  <p:tag name="LATEXADDIN" val="\documentclass{article}&#10;\usepackage{amsmath}&#10;\pagestyle{empty}&#10;\begin{document}&#10;&#10;&#10;$\sum_{v_j \in N_{\rm in}(v_i)} w_{j,i} \le 1$&#10;&#10;\end{document}"/>
  <p:tag name="IGUANATEXSIZE" val="30"/>
  <p:tag name="IGUANATEXCURSOR" val="128"/>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4294.713"/>
  <p:tag name="LATEXADDIN" val="\documentclass{article}&#10;\usepackage{amsmath}&#10;\usepackage{algorithmic}&#10;\usepackage{algorithm}&#10;\pagestyle{empty}&#10;\begin{document}&#10;&#10;&#10;\begin{algorithm}[t]&#10;\caption{Linear Threshold Model (LTM)}&#10;\label{alg:LTM}&#10;\begin{algorithmic}[1]&#10;\REQUIRE Graph $G(V,E)$, set of initial activated nodes $A_0$&#10;\RETURN Final set of activated nodes $A_\infty$&#10;\STATE i$=$0;&#10;\STATE Uniformly assign random thresholds $\theta_v$ from the interval [0, 1];&#10;\WHILE{$i=0$ or ($A_{i-1} \neq A_i, i \ge 1$)}&#10;\STATE $A_{i+1}$ $=$ $A_i$&#10;\STATE inactive $=$  $V - A_i$;&#10;\FORALL{$v \in \mbox{inactive}$} &#10;\IF{$\sum_{{j\, {\rm connected}\ {\rm to}\ v}, j \in A_i}\, w_{j,v} \ge \theta_v$.}\vspace*{1pt}&#10;\STATE activate $v$;&#10;\STATE $A_{i+1} =  A_{i+1} \cup \{v\}$;&#10;\ENDIF&#10;\ENDFOR&#10;\STATE $i = i+1$; &#10;\ENDWHILE&#10;\STATE $A_\infty = A_i$;&#10;\STATE Return $A_\infty$;&#10;\end{algorithmic}&#10;\end{algorithm}&#10;&#10;\end{document}"/>
  <p:tag name="IGUANATEXSIZE" val="19"/>
  <p:tag name="IGUANATEXCURSOR" val="68"/>
  <p:tag name="TRANSPARENCY" val="True"/>
  <p:tag name="FILENAME" val=""/>
  <p:tag name="LATEXENGINEID" val="0"/>
  <p:tag name="TEMPFOLDER" val="C:\Users\reza\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RIGINALHEIGHT" val="153.75"/>
  <p:tag name="ORIGINALWIDTH" val="1519.5"/>
  <p:tag name="LATEXADDIN" val="\documentclass{article}&#10;\usepackage{amsmath}&#10;\pagestyle{empty}&#10;\begin{document}&#10;&#10;&#10;$|P(t)|=\sum_{u \in P(t)} I(u,t-t_u)$&#10;&#10;\end{document}"/>
  <p:tag name="IGUANATEXSIZE" val="40"/>
  <p:tag name="IGUANATEXCURSOR" val="83"/>
</p:tagLst>
</file>

<file path=ppt/tags/tag26.xml><?xml version="1.0" encoding="utf-8"?>
<p:tagLst xmlns:a="http://schemas.openxmlformats.org/drawingml/2006/main" xmlns:r="http://schemas.openxmlformats.org/officeDocument/2006/relationships" xmlns:p="http://schemas.openxmlformats.org/presentationml/2006/main">
  <p:tag name="ORIGINALHEIGHT" val="89.25"/>
  <p:tag name="ORIGINALWIDTH" val="414"/>
  <p:tag name="LATEXADDIN" val="\documentclass{article}&#10;\usepackage{amsmath}&#10;\pagestyle{empty}&#10;\begin{document}&#10;&#10;&#10;$P=AI$&#10;&#10;\end{document}"/>
  <p:tag name="IGUANATEXSIZE" val="30"/>
  <p:tag name="IGUANATEXCURSOR" val="88"/>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866.517"/>
  <p:tag name="ORIGINALWIDTH" val="4294.713"/>
  <p:tag name="LATEXADDIN" val="\documentclass{article}&#10;\usepackage{amsmath}&#10;\usepackage{algorithm}&#10;\usepackage{algorithmic}&#10;\usepackage{amsmath}&#10;\pagestyle{empty}&#10;\begin{document}&#10;&#10;\begin{algorithm}[t]&#10;\caption{Homophily Model}&#10;\label{alg:HM}&#10;\begin{algorithmic}[1]&#10;\REQUIRE Graph $G(V,E)$, $E=\emptyset$, similarities ${\it sim}(v,u)$&#10;\RETURN Set of edges $E$&#10;\FORALL{$v \in V$} &#10;\STATE $\theta_v$ = generate a random number in [0,1];&#10;\FORALL{$(v,u) \not \in E$} &#10;\IF{$\theta_v &lt; {\it sim}(v,u)$}&#10;\STATE $E = E \cup {(v,u)}$;&#10;\ENDIF&#10;\ENDFOR&#10;\ENDFOR&#10;\STATE Return $E$;&#10;\end{algorithmic}&#10;\end{algorithm}&#10;&#10;&#10;\end{document}"/>
  <p:tag name="IGUANATEXSIZE" val="20"/>
  <p:tag name="IGUANATEXCURSOR" val="91"/>
  <p:tag name="TRANSPARENCY" val="True"/>
  <p:tag name="FILENAME" val=""/>
  <p:tag name="LATEXENGINEID" val="0"/>
  <p:tag name="TEMPFOLDER" val="C:\Users\reza\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186"/>
  <p:tag name="ORIGINALWIDTH" val="812.25"/>
  <p:tag name="LATEXADDIN" val="\documentclass{article}&#10;\usepackage{amsmath}&#10;\pagestyle{empty}&#10;\begin{document}&#10;&#10;&#10;$p(a)=\frac{e^{\alpha a+\beta}}{1+e^{\alpha a+\beta}}$&#10;&#10;\end{document}"/>
  <p:tag name="IGUANATEXSIZE" val="30"/>
  <p:tag name="IGUANATEXCURSOR" val="136"/>
</p:tagLst>
</file>

<file path=ppt/tags/tag29.xml><?xml version="1.0" encoding="utf-8"?>
<p:tagLst xmlns:a="http://schemas.openxmlformats.org/drawingml/2006/main" xmlns:r="http://schemas.openxmlformats.org/officeDocument/2006/relationships" xmlns:p="http://schemas.openxmlformats.org/presentationml/2006/main">
  <p:tag name="ORIGINALHEIGHT" val="191.25"/>
  <p:tag name="ORIGINALWIDTH" val="997.5"/>
  <p:tag name="LATEXADDIN" val="\documentclass{article}&#10;\usepackage{amsmath}&#10;\pagestyle{empty}&#10;\begin{document}&#10;&#10;&#10;$\ln \frac{p(a)}{1-p(a)}=\alpha a+\beta$&#10;&#10;\end{document}"/>
  <p:tag name="IGUANATEXSIZE" val="30"/>
  <p:tag name="IGUANATEXCURSOR" val="100"/>
</p:tagLst>
</file>

<file path=ppt/tags/tag3.xml><?xml version="1.0" encoding="utf-8"?>
<p:tagLst xmlns:a="http://schemas.openxmlformats.org/drawingml/2006/main" xmlns:r="http://schemas.openxmlformats.org/officeDocument/2006/relationships" xmlns:p="http://schemas.openxmlformats.org/presentationml/2006/main">
  <p:tag name="ORIGINALHEIGHT" val="140.2324"/>
  <p:tag name="ORIGINALWIDTH" val="1352.081"/>
  <p:tag name="OUTPUTDPI" val="1200"/>
  <p:tag name="LATEXADDIN" val="\documentclass{article}&#10;\usepackage{amsmath}&#10;\pagestyle{empty}&#10;\begin{document}&#10;&#10;&#10;$(\Delta \Delta^T)_{i,j} = \delta(t(v_i),t(v_j))$&#10;&#10;\end{document}"/>
  <p:tag name="IGUANATEXSIZE" val="40"/>
  <p:tag name="IGUANATEXCURSOR" val="130"/>
  <p:tag name="TRANSPARENCY" val="True"/>
  <p:tag name="FILENAME" val=""/>
  <p:tag name="INPUTTYPE" val="0"/>
  <p:tag name="LATEXENGINEID" val="0"/>
  <p:tag name="TEMPFOLDER" val="C:\Users\rzafa\temp\"/>
</p:tagLst>
</file>

<file path=ppt/tags/tag30.xml><?xml version="1.0" encoding="utf-8"?>
<p:tagLst xmlns:a="http://schemas.openxmlformats.org/drawingml/2006/main" xmlns:r="http://schemas.openxmlformats.org/officeDocument/2006/relationships" xmlns:p="http://schemas.openxmlformats.org/presentationml/2006/main">
  <p:tag name="ORIGINALHEIGHT" val="132.75"/>
  <p:tag name="ORIGINALWIDTH" val="1170"/>
  <p:tag name="LATEXADDIN" val="\documentclass{article}&#10;\usepackage{amsmath}&#10;\pagestyle{empty}&#10;\begin{document}&#10;&#10;&#10;$\prod_a p(a)^{y_a} (1-p(a))^{n_a}$&#10;&#10;\end{document}"/>
  <p:tag name="IGUANATEXSIZE" val="40"/>
  <p:tag name="IGUANATEXCURSOR" val="88"/>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83.465"/>
  <p:tag name="ORIGINALWIDTH" val="4294.713"/>
  <p:tag name="LATEXADDIN" val="\documentclass{article}&#10;\usepackage{amsmath}&#10;\usepackage{algorithmic}&#10;\usepackage{algorithm}&#10;&#10;\pagestyle{empty}&#10;\begin{document}&#10;&#10;\begin{algorithm}[t]&#10;\caption{Influence Significance Test}&#10;\label{alg:Isigtest}&#10;\begin{algorithmic}[1]&#10;\REQUIRE $G_t$, $G_{t+1}$, $X_t$, $X_{t+1}$, number of randomized runs $n$, $\alpha$&#10;\RETURN Significance&#10;\STATE $g_0=G_{\it Influence}(t)$;&#10;\FORALL{$1 \le i \le n$ } &#10;\STATE $XR_{t+1}^i={\it randomize}_I(X_t, X_{t+1})$;&#10;\STATE $g_i=A(G_{t},XR^i_{t+1})-A(G_{t},X_{t})$;&#10;\ENDFOR&#10;\IF{$g_0$ larger than $(1-\alpha/2)$\% of values in $\{g_i\}_{i=1}^{n}$}&#10;\STATE return significant;&#10;\ELSIF{$g_0$ smaller than $\alpha/2$\% of values in $\{g_i\}_{i=1}^{n}$}&#10;\STATE return significant;&#10;\ELSE&#10;\STATE return insignificant;&#10;\ENDIF&#10;\end{algorithmic}&#10;\end{algorithm}&#10;&#10;&#10;\end{document}"/>
  <p:tag name="IGUANATEXSIZE" val="20"/>
  <p:tag name="IGUANATEXCURSOR" val="91"/>
  <p:tag name="TRANSPARENCY" val="True"/>
  <p:tag name="FILENAME" val=""/>
  <p:tag name="LATEXENGINEID" val="0"/>
  <p:tag name="TEMPFOLDER" val="C:\Users\reza\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283.465"/>
  <p:tag name="ORIGINALWIDTH" val="4294.713"/>
  <p:tag name="LATEXADDIN" val="\documentclass{article}&#10;\usepackage{amsmath}&#10;\usepackage{algorithmic}&#10;\usepackage{algorithm}&#10;&#10;\pagestyle{empty}&#10;\begin{document}&#10;&#10;\begin{algorithm}[t]&#10;\caption{Homophily Significance Test}&#10;\label{alg:Hsigtest}&#10;\begin{algorithmic}[1]&#10;\REQUIRE $G_t$, $G_{t+1}$, $X_t$, $X_{t+1}$, number of randomized runs $n$, $\alpha$&#10;\RETURN Significance&#10;\STATE $g_0=G_{\it Homophily}(t)$;&#10;\FORALL{$1 \le i \le n$ } &#10;\STATE $GR_{t+1}^i= {\it randomize}_H(G_t, G_{t+1})$;&#10;\STATE $g_i=A(GR_{t+1}^i,X_{t})-A(G_{t},X_{t})$;&#10;\ENDFOR&#10;\IF{$g_0$ larger than $(1-\alpha/2)$\% of values in $\{g_i\}_{i=1}^{n}$}&#10;\STATE return significant;&#10;\ELSIF{$g_0$ smaller than $\alpha/2$\% of values in $\{g_i\}_{i=1}^{n}$}&#10;\STATE return significant;&#10;\ELSE&#10;\STATE return insignificant;&#10;\ENDIF&#10;\end{algorithmic}&#10;\end{algorithm}&#10;&#10;&#10;\end{document}"/>
  <p:tag name="IGUANATEXSIZE" val="20"/>
  <p:tag name="IGUANATEXCURSOR" val="787"/>
  <p:tag name="TRANSPARENCY" val="True"/>
  <p:tag name="FILENAME" val=""/>
  <p:tag name="LATEXENGINEID" val="0"/>
  <p:tag name="TEMPFOLDER" val="C:\Users\reza\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1647.544"/>
  <p:tag name="LATEXADDIN" val="\documentclass{article}&#10;\usepackage{amsmath}&#10;\pagestyle{empty}&#10;\begin{document}&#10;&#10;$\delta(t(v_i), t(v_j))=\sum_k  \Delta_{v_i,k}\Delta_{v_j,k}$&#10;&#10;&#10;\end{document}"/>
  <p:tag name="IGUANATEXSIZE" val="40"/>
  <p:tag name="IGUANATEXCURSOR" val="103"/>
  <p:tag name="TRANSPARENCY" val="True"/>
  <p:tag name="FILENAME" val=""/>
  <p:tag name="LATEXENGINEID" val="0"/>
  <p:tag name="TEMPFOLDER" val="C:\Users\reza\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RIGINALHEIGHT" val="763.4045"/>
  <p:tag name="ORIGINALWIDTH" val="3469.816"/>
  <p:tag name="OUTPUTDPI" val="1200"/>
  <p:tag name="LATEXADDIN" val="\documentclass{article}&#10;\usepackage{amsmath}&#10;\pagestyle{empty}&#10;\begin{document}&#10;&#10;&#10;\begin{eqnarray}&#10;Q &amp;=&amp; \frac{1}{2m}\sum_{ij}\underbrace{(~A_{ij}-\frac{d_id_j}{2m}~)}_{B_{ij}}~\underbrace{\delta (~t(v_i),t(v_j)~)}_{(\Delta\Delta^T)_{i,j}} = \frac{1}{2m}\mbox{Tr}(B\Delta\Delta^T)\nonumber\\ &#10;&amp;=&amp;\frac{1}{2m}\mbox{Tr}(\Delta^TB\Delta)\nonumber&#10;\end{eqnarray}&#10;&#10;&#10;\end{document}"/>
  <p:tag name="IGUANATEXSIZE" val="24"/>
  <p:tag name="IGUANATEXCURSOR" val="292"/>
  <p:tag name="TRANSPARENCY" val="True"/>
  <p:tag name="FILENAME" val=""/>
  <p:tag name="INPUTTYPE" val="0"/>
  <p:tag name="LATEXENGINEID" val="0"/>
  <p:tag name="TEMPFOLDER" val="C:\Users\rzafa\temp\"/>
</p:tagLst>
</file>

<file path=ppt/tags/tag6.xml><?xml version="1.0" encoding="utf-8"?>
<p:tagLst xmlns:a="http://schemas.openxmlformats.org/drawingml/2006/main" xmlns:r="http://schemas.openxmlformats.org/officeDocument/2006/relationships" xmlns:p="http://schemas.openxmlformats.org/presentationml/2006/main">
  <p:tag name="ORIGINALHEIGHT" val="134.2332"/>
  <p:tag name="ORIGINALWIDTH" val="946.3817"/>
  <p:tag name="OUTPUTDPI" val="1200"/>
  <p:tag name="LATEXADDIN" val="\documentclass{article}&#10;\usepackage{amsmath}&#10;\pagestyle{empty}&#10;\begin{document}&#10;&#10;$B=A-dd^T/2m$&#10;&#10;&#10;\end{document}"/>
  <p:tag name="IGUANATEXSIZE" val="40"/>
  <p:tag name="IGUANATEXCURSOR" val="94"/>
  <p:tag name="TRANSPARENCY" val="True"/>
  <p:tag name="FILENAME" val=""/>
  <p:tag name="INPUTTYPE" val="0"/>
  <p:tag name="LATEXENGINEID" val="0"/>
  <p:tag name="TEMPFOLDER" val="C:\Users\rzafa\temp\"/>
</p:tagLst>
</file>

<file path=ppt/tags/tag7.xml><?xml version="1.0" encoding="utf-8"?>
<p:tagLst xmlns:a="http://schemas.openxmlformats.org/drawingml/2006/main" xmlns:r="http://schemas.openxmlformats.org/officeDocument/2006/relationships" xmlns:p="http://schemas.openxmlformats.org/presentationml/2006/main">
  <p:tag name="ORIGINALHEIGHT" val="597.6753"/>
  <p:tag name="ORIGINALWIDTH" val="3387.327"/>
  <p:tag name="OUTPUTDPI" val="1200"/>
  <p:tag name="LATEXADDIN" val="\documentclass{article}&#10;\usepackage{amsmath}&#10;\pagestyle{empty}&#10;\begin{document}&#10;&#10;$&#10;A= \left[ \begin{array}{c@{\quad}c@{\quad}c@{\quad}c}&#10;0&amp;0&amp;1&amp;1\\&#10;0&amp;0&amp;1&amp;1\\&#10;1&amp;1&amp;0&amp;0\\&#10;1&amp;1&amp;0&amp;0 \end{array}\right], \quad\Delta=\left[ \begin{array}{c@{\quad}c}&#10;1&amp;0\\&#10;1&amp;0\\&#10;0&amp;1\\&#10;0&amp;1 \end{array}\right],\quad \mathbf{d}=\left[ \begin{array}{c}&#10;2\\&#10;2\\&#10;2\\&#10;2 \end{array}\right], m=4&#10;$&#10;&#10;&#10;&#10;\end{document}"/>
  <p:tag name="IGUANATEXSIZE" val="18"/>
  <p:tag name="IGUANATEXCURSOR" val="359"/>
  <p:tag name="TRANSPARENCY" val="True"/>
  <p:tag name="FILENAME" val=""/>
  <p:tag name="INPUTTYPE" val="0"/>
  <p:tag name="LATEXENGINEID" val="0"/>
  <p:tag name="TEMPFOLDER" val="C:\Users\rzafa\temp\"/>
</p:tagLst>
</file>

<file path=ppt/tags/tag8.xml><?xml version="1.0" encoding="utf-8"?>
<p:tagLst xmlns:a="http://schemas.openxmlformats.org/drawingml/2006/main" xmlns:r="http://schemas.openxmlformats.org/officeDocument/2006/relationships" xmlns:p="http://schemas.openxmlformats.org/presentationml/2006/main">
  <p:tag name="ORIGINALHEIGHT" val="597.6753"/>
  <p:tag name="ORIGINALWIDTH" val="2791.901"/>
  <p:tag name="OUTPUTDPI" val="1200"/>
  <p:tag name="LATEXADDIN" val="\documentclass{article}&#10;\usepackage{amsmath}&#10;\pagestyle{empty}&#10;\begin{document}&#10;&#10;$B= A-\mathbf{d}\mathbf{d}^T/2m= \left[ \begin{array}{r@{\quad}r@{\quad}r@{\quad}r}&#10; -0.5 &amp;  -0.5   &amp; 0.5 &amp;   0.5\\&#10;   -0.5&amp;   -0.5   &amp; 0.5 &amp;   0.5\\&#10;    0.5 &amp;   0.5  &amp; -0.5  &amp; -0.5\\&#10;    0.5  &amp;  0.5 &amp; -0.5  &amp; -0.5 \end{array}\right]&#10;$&#10;&#10;&#10;\end{document}"/>
  <p:tag name="IGUANATEXSIZE" val="20"/>
  <p:tag name="IGUANATEXCURSOR" val="314"/>
  <p:tag name="TRANSPARENCY" val="True"/>
  <p:tag name="FILENAME" val=""/>
  <p:tag name="INPUTTYPE" val="0"/>
  <p:tag name="LATEXENGINEID" val="0"/>
  <p:tag name="TEMPFOLDER" val="C:\Users\rzafa\temp\"/>
</p:tagLst>
</file>

<file path=ppt/tags/tag9.xml><?xml version="1.0" encoding="utf-8"?>
<p:tagLst xmlns:a="http://schemas.openxmlformats.org/drawingml/2006/main" xmlns:r="http://schemas.openxmlformats.org/officeDocument/2006/relationships" xmlns:p="http://schemas.openxmlformats.org/presentationml/2006/main">
  <p:tag name="ORIGINALHEIGHT" val="150.7312"/>
  <p:tag name="ORIGINALWIDTH" val="1454.068"/>
  <p:tag name="OUTPUTDPI" val="1200"/>
  <p:tag name="LATEXADDIN" val="\documentclass{article}&#10;\usepackage{amsmath}&#10;\pagestyle{empty}&#10;\begin{document}&#10;&#10;&#10;$Q=\frac{1}{2m}\mbox{Tr}(\Delta^TB\Delta)=-0.5$&#10;&#10;\end{document}"/>
  <p:tag name="IGUANATEXSIZE" val="30"/>
  <p:tag name="IGUANATEXCURSOR" val="85"/>
  <p:tag name="TRANSPARENCY" val="True"/>
  <p:tag name="FILENAME" val=""/>
  <p:tag name="INPUTTYPE" val="0"/>
  <p:tag name="LATEXENGINEID" val="0"/>
  <p:tag name="TEMPFOLDER" val="C:\Users\rzafa\temp\"/>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7004</TotalTime>
  <Words>4031</Words>
  <Application>Microsoft Office PowerPoint</Application>
  <PresentationFormat>On-screen Show (4:3)</PresentationFormat>
  <Paragraphs>522</Paragraphs>
  <Slides>73</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Open Sans</vt:lpstr>
      <vt:lpstr>Cambria Math</vt:lpstr>
      <vt:lpstr>NSimSun</vt:lpstr>
      <vt:lpstr>Arial</vt:lpstr>
      <vt:lpstr>SocialComputingCourse-Template</vt:lpstr>
      <vt:lpstr>Influence and Homophily</vt:lpstr>
      <vt:lpstr>Dear instructors/users of these slides:   Please feel free to include these slides in your own material, or modify them as you see fit. If you decide to incorporate these slides into your presentations, please include the following note: </vt:lpstr>
      <vt:lpstr>Social Forces</vt:lpstr>
      <vt:lpstr>Why are connected people similar?</vt:lpstr>
      <vt:lpstr>Influence, Homophily, and Confounding</vt:lpstr>
      <vt:lpstr>Source of Assortativity in Networks</vt:lpstr>
      <vt:lpstr>Assortativity Example</vt:lpstr>
      <vt:lpstr>Why?</vt:lpstr>
      <vt:lpstr>Our goal?</vt:lpstr>
      <vt:lpstr>Measuring Assortativity</vt:lpstr>
      <vt:lpstr>Assortativity: An Example</vt:lpstr>
      <vt:lpstr>Measuring Assortativity for Nominal Attributes</vt:lpstr>
      <vt:lpstr>Assortativity Significance</vt:lpstr>
      <vt:lpstr>Assortativity Significance</vt:lpstr>
      <vt:lpstr>Normalized Modularity [Finding the Maximum]</vt:lpstr>
      <vt:lpstr>Modularity: Matrix Form</vt:lpstr>
      <vt:lpstr>Normalized Modularity: Matrix Form</vt:lpstr>
      <vt:lpstr>Modularity Example</vt:lpstr>
      <vt:lpstr>Measuring Assortativity for Ordinal Attributes</vt:lpstr>
      <vt:lpstr>Covariance Variables</vt:lpstr>
      <vt:lpstr>Covariance Variables: Example</vt:lpstr>
      <vt:lpstr>Covariance</vt:lpstr>
      <vt:lpstr>Covariance</vt:lpstr>
      <vt:lpstr>Normalizing Covariance</vt:lpstr>
      <vt:lpstr>Correlation Example</vt:lpstr>
      <vt:lpstr>Influence</vt:lpstr>
      <vt:lpstr>Influence: Definition</vt:lpstr>
      <vt:lpstr>Measuring Influence</vt:lpstr>
      <vt:lpstr>Measuring Influence</vt:lpstr>
      <vt:lpstr>Prediction-based Measurement </vt:lpstr>
      <vt:lpstr>Observation-based Measurement </vt:lpstr>
      <vt:lpstr>Case Studies for Measuring Influence in Social Media</vt:lpstr>
      <vt:lpstr>Measuring Social Influence on Blogosphere</vt:lpstr>
      <vt:lpstr>iFinder: Characterizing Influence in Blogs</vt:lpstr>
      <vt:lpstr>Social Gestures [Features for a Blogpost] </vt:lpstr>
      <vt:lpstr>Influence Flow</vt:lpstr>
      <vt:lpstr>Blogpost Influence</vt:lpstr>
      <vt:lpstr>Measuring Social Influence on Twitter</vt:lpstr>
      <vt:lpstr>Measuring Social Influence on Twitter: Measures</vt:lpstr>
      <vt:lpstr>Measuring Social Influence on Twitter: Measures</vt:lpstr>
      <vt:lpstr>Comparing Ranks Across Three Measures</vt:lpstr>
      <vt:lpstr>In-degrees do not carry much information</vt:lpstr>
      <vt:lpstr>Influence Modeling</vt:lpstr>
      <vt:lpstr>Influence Modeling</vt:lpstr>
      <vt:lpstr>Influence Modeling: Assumptions</vt:lpstr>
      <vt:lpstr>Threshold Models</vt:lpstr>
      <vt:lpstr>Linear Threshold Model (LTM)</vt:lpstr>
      <vt:lpstr>LTM Algorithm</vt:lpstr>
      <vt:lpstr>Linear Threshold Model (LTM) - An Example</vt:lpstr>
      <vt:lpstr>Influence in Implicit Networks</vt:lpstr>
      <vt:lpstr>Influence in Implicit Networks</vt:lpstr>
      <vt:lpstr>The Size of the Influenced Population</vt:lpstr>
      <vt:lpstr>Estimating Influence Function</vt:lpstr>
      <vt:lpstr>Non-Parametric Estimation</vt:lpstr>
      <vt:lpstr>Homophily </vt:lpstr>
      <vt:lpstr>Definition</vt:lpstr>
      <vt:lpstr>Measuring Homophily</vt:lpstr>
      <vt:lpstr>Modeling Homophily</vt:lpstr>
      <vt:lpstr>Homophily Model</vt:lpstr>
      <vt:lpstr>Distinguishing  Influence and Homophily</vt:lpstr>
      <vt:lpstr>Distinguishing Influence and Homophily</vt:lpstr>
      <vt:lpstr>I. Shuffle Test (Influence)</vt:lpstr>
      <vt:lpstr>Shuffle Test</vt:lpstr>
      <vt:lpstr>Measuring Temporal Assortativity</vt:lpstr>
      <vt:lpstr>Activation Likelihood</vt:lpstr>
      <vt:lpstr>2. The Edge-reversal Test (Influence)</vt:lpstr>
      <vt:lpstr>3. Randomization Test (Influence/Homophily)</vt:lpstr>
      <vt:lpstr>Notation and Preliminaries</vt:lpstr>
      <vt:lpstr>Influence Gain and Homophily Gain</vt:lpstr>
      <vt:lpstr>Influence Significance Test</vt:lpstr>
      <vt:lpstr>Influence Significance Test</vt:lpstr>
      <vt:lpstr>Homophily Significance Test</vt:lpstr>
      <vt:lpstr>Homophily Significance Test</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Influence and Homophily</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21</cp:revision>
  <cp:lastPrinted>2012-08-17T16:28:21Z</cp:lastPrinted>
  <dcterms:created xsi:type="dcterms:W3CDTF">2013-08-25T00:17:48Z</dcterms:created>
  <dcterms:modified xsi:type="dcterms:W3CDTF">2017-04-23T04:13:57Z</dcterms:modified>
  <cp:category>Social Media Mining</cp:category>
  <cp:version>May 2017</cp:version>
</cp:coreProperties>
</file>